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1" r:id="rId4"/>
    <p:sldId id="262" r:id="rId5"/>
    <p:sldId id="277" r:id="rId6"/>
    <p:sldId id="278" r:id="rId7"/>
    <p:sldId id="258" r:id="rId8"/>
    <p:sldId id="280" r:id="rId9"/>
    <p:sldId id="263" r:id="rId10"/>
    <p:sldId id="281" r:id="rId11"/>
    <p:sldId id="286" r:id="rId12"/>
    <p:sldId id="260" r:id="rId1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71"/>
    <p:restoredTop sz="85714"/>
  </p:normalViewPr>
  <p:slideViewPr>
    <p:cSldViewPr snapToGrid="0">
      <p:cViewPr varScale="1">
        <p:scale>
          <a:sx n="109" d="100"/>
          <a:sy n="109" d="100"/>
        </p:scale>
        <p:origin x="6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nextflow.io/blog/2021/introducing-nextflow-for-azure-batch.html" TargetMode="External"/><Relationship Id="rId7" Type="http://schemas.openxmlformats.org/officeDocument/2006/relationships/image" Target="../media/image25.svg"/><Relationship Id="rId2" Type="http://schemas.openxmlformats.org/officeDocument/2006/relationships/hyperlink" Target="https://training.nextflow.io/" TargetMode="External"/><Relationship Id="rId1" Type="http://schemas.openxmlformats.org/officeDocument/2006/relationships/hyperlink" Target="https://nextflow.io/" TargetMode="External"/><Relationship Id="rId6" Type="http://schemas.openxmlformats.org/officeDocument/2006/relationships/image" Target="../media/image24.png"/><Relationship Id="rId5" Type="http://schemas.openxmlformats.org/officeDocument/2006/relationships/hyperlink" Target="https://shaunchuah.github.io/posts/setting-up-azure-with-nextflow" TargetMode="External"/><Relationship Id="rId4" Type="http://schemas.openxmlformats.org/officeDocument/2006/relationships/hyperlink" Target="https://seqera.io/blog/nextflow-and-azure-batch-part-1-of-2/" TargetMode="External"/><Relationship Id="rId9"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2.xml.rels><?xml version="1.0" encoding="UTF-8" standalone="yes"?>
<Relationships xmlns="http://schemas.openxmlformats.org/package/2006/relationships"><Relationship Id="rId8" Type="http://schemas.openxmlformats.org/officeDocument/2006/relationships/hyperlink" Target="https://seqera.io/blog/nextflow-and-azure-batch-part-1-of-2/" TargetMode="External"/><Relationship Id="rId3" Type="http://schemas.openxmlformats.org/officeDocument/2006/relationships/hyperlink" Target="https://nextflow.io/" TargetMode="External"/><Relationship Id="rId7" Type="http://schemas.openxmlformats.org/officeDocument/2006/relationships/hyperlink" Target="https://www.nextflow.io/blog/2021/introducing-nextflow-for-azure-batch.html" TargetMode="External"/><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hyperlink" Target="https://training.nextflow.io/" TargetMode="External"/><Relationship Id="rId9" Type="http://schemas.openxmlformats.org/officeDocument/2006/relationships/hyperlink" Target="https://shaunchuah.github.io/posts/setting-up-azure-with-nextflow"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579AE5-4862-4CB8-B7E0-235F1EBEBBEC}"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42592E-5758-480A-A78A-587CDB7ACCEE}">
      <dgm:prSet custT="1"/>
      <dgm:spPr/>
      <dgm:t>
        <a:bodyPr/>
        <a:lstStyle/>
        <a:p>
          <a:r>
            <a:rPr lang="en-DK" sz="1600" b="1" dirty="0"/>
            <a:t>Open Science</a:t>
          </a:r>
        </a:p>
        <a:p>
          <a:r>
            <a:rPr lang="en-DK" sz="1600" dirty="0"/>
            <a:t>Make science more open!</a:t>
          </a:r>
          <a:endParaRPr lang="en-US" sz="1600" dirty="0"/>
        </a:p>
      </dgm:t>
    </dgm:pt>
    <dgm:pt modelId="{52AED74A-86B8-4177-864F-3042E836328B}" type="parTrans" cxnId="{36C111FB-890E-4F54-891C-18F7F8CD35F6}">
      <dgm:prSet/>
      <dgm:spPr/>
      <dgm:t>
        <a:bodyPr/>
        <a:lstStyle/>
        <a:p>
          <a:endParaRPr lang="en-US"/>
        </a:p>
      </dgm:t>
    </dgm:pt>
    <dgm:pt modelId="{89A9B703-789F-4E02-B070-B37B6498ED31}" type="sibTrans" cxnId="{36C111FB-890E-4F54-891C-18F7F8CD35F6}">
      <dgm:prSet/>
      <dgm:spPr/>
      <dgm:t>
        <a:bodyPr/>
        <a:lstStyle/>
        <a:p>
          <a:endParaRPr lang="en-US"/>
        </a:p>
      </dgm:t>
    </dgm:pt>
    <dgm:pt modelId="{5079F813-9243-4ACF-9040-C33704F197C2}">
      <dgm:prSet custT="1"/>
      <dgm:spPr/>
      <dgm:t>
        <a:bodyPr/>
        <a:lstStyle/>
        <a:p>
          <a:r>
            <a:rPr lang="en-DK" sz="1600" b="1" dirty="0"/>
            <a:t>Open source</a:t>
          </a:r>
        </a:p>
        <a:p>
          <a:r>
            <a:rPr lang="en-DK" sz="1600" dirty="0"/>
            <a:t>What this software is doing?</a:t>
          </a:r>
        </a:p>
        <a:p>
          <a:r>
            <a:rPr lang="en-DK" sz="1600" dirty="0"/>
            <a:t>(parameters, versions, functions reused/inherited)</a:t>
          </a:r>
          <a:endParaRPr lang="en-US" sz="1600" dirty="0"/>
        </a:p>
      </dgm:t>
    </dgm:pt>
    <dgm:pt modelId="{F0FF0E42-A4EB-42AF-B848-A906E66C20D2}" type="parTrans" cxnId="{4D9488F1-B9C9-4539-B4EA-855A7ABB5660}">
      <dgm:prSet/>
      <dgm:spPr/>
      <dgm:t>
        <a:bodyPr/>
        <a:lstStyle/>
        <a:p>
          <a:endParaRPr lang="en-US"/>
        </a:p>
      </dgm:t>
    </dgm:pt>
    <dgm:pt modelId="{196153B7-FDAC-4115-81C4-49FC973F524F}" type="sibTrans" cxnId="{4D9488F1-B9C9-4539-B4EA-855A7ABB5660}">
      <dgm:prSet/>
      <dgm:spPr/>
      <dgm:t>
        <a:bodyPr/>
        <a:lstStyle/>
        <a:p>
          <a:endParaRPr lang="en-US"/>
        </a:p>
      </dgm:t>
    </dgm:pt>
    <dgm:pt modelId="{F2EB732B-B124-48D6-8967-64E54087878F}">
      <dgm:prSet custT="1"/>
      <dgm:spPr/>
      <dgm:t>
        <a:bodyPr/>
        <a:lstStyle/>
        <a:p>
          <a:r>
            <a:rPr lang="en-DK" sz="1600" b="1" dirty="0"/>
            <a:t>Open Data</a:t>
          </a:r>
        </a:p>
        <a:p>
          <a:r>
            <a:rPr lang="en-DK" sz="1600" dirty="0"/>
            <a:t>Which data are we handling?</a:t>
          </a:r>
        </a:p>
        <a:p>
          <a:r>
            <a:rPr lang="en-US" sz="1600" dirty="0"/>
            <a:t>How was measure, which </a:t>
          </a:r>
          <a:r>
            <a:rPr lang="en-US" sz="1600" dirty="0" err="1"/>
            <a:t>technology,units</a:t>
          </a:r>
          <a:r>
            <a:rPr lang="en-US" sz="1600" dirty="0"/>
            <a:t>, </a:t>
          </a:r>
          <a:r>
            <a:rPr lang="en-US" sz="1600" dirty="0" err="1"/>
            <a:t>etc</a:t>
          </a:r>
          <a:r>
            <a:rPr lang="en-US" sz="1600" dirty="0"/>
            <a:t>…</a:t>
          </a:r>
        </a:p>
        <a:p>
          <a:r>
            <a:rPr lang="en-US" sz="1600" dirty="0"/>
            <a:t>FAIR principles</a:t>
          </a:r>
        </a:p>
      </dgm:t>
    </dgm:pt>
    <dgm:pt modelId="{EB0294A7-572B-437F-B18A-29DF30535BDB}" type="parTrans" cxnId="{1ABAF557-B223-4922-BA06-DF397A6E0951}">
      <dgm:prSet/>
      <dgm:spPr/>
      <dgm:t>
        <a:bodyPr/>
        <a:lstStyle/>
        <a:p>
          <a:endParaRPr lang="en-US"/>
        </a:p>
      </dgm:t>
    </dgm:pt>
    <dgm:pt modelId="{91906623-4E30-45A5-9AC9-036BAFE74FF8}" type="sibTrans" cxnId="{1ABAF557-B223-4922-BA06-DF397A6E0951}">
      <dgm:prSet/>
      <dgm:spPr/>
      <dgm:t>
        <a:bodyPr/>
        <a:lstStyle/>
        <a:p>
          <a:endParaRPr lang="en-US"/>
        </a:p>
      </dgm:t>
    </dgm:pt>
    <dgm:pt modelId="{C9D4E321-3F28-4E07-B5DD-8011CD6ECEAD}">
      <dgm:prSet custT="1"/>
      <dgm:spPr/>
      <dgm:t>
        <a:bodyPr/>
        <a:lstStyle/>
        <a:p>
          <a:r>
            <a:rPr lang="en-DK" sz="1600" b="1" dirty="0"/>
            <a:t>Open community</a:t>
          </a:r>
        </a:p>
        <a:p>
          <a:r>
            <a:rPr lang="en-DK" sz="1600" dirty="0"/>
            <a:t>A community that their members interact to each other and collaborate</a:t>
          </a:r>
        </a:p>
        <a:p>
          <a:endParaRPr lang="en-DK" sz="1600" dirty="0"/>
        </a:p>
        <a:p>
          <a:r>
            <a:rPr lang="en-DK" sz="1600" dirty="0"/>
            <a:t>nf-core </a:t>
          </a:r>
          <a:r>
            <a:rPr lang="en-DK" sz="1600" dirty="0">
              <a:sym typeface="Wingdings" pitchFamily="2" charset="2"/>
            </a:rPr>
            <a:t> pipelines</a:t>
          </a:r>
        </a:p>
        <a:p>
          <a:r>
            <a:rPr lang="en-DK" sz="1600" dirty="0">
              <a:sym typeface="Wingdings" pitchFamily="2" charset="2"/>
            </a:rPr>
            <a:t>Slack chat community</a:t>
          </a:r>
          <a:endParaRPr lang="en-US" sz="1600" dirty="0"/>
        </a:p>
      </dgm:t>
    </dgm:pt>
    <dgm:pt modelId="{D737AE89-909D-4536-8E42-82CF7B4201E4}" type="parTrans" cxnId="{8FBD16E7-405B-4348-B483-8CB78B9361D5}">
      <dgm:prSet/>
      <dgm:spPr/>
      <dgm:t>
        <a:bodyPr/>
        <a:lstStyle/>
        <a:p>
          <a:endParaRPr lang="en-US"/>
        </a:p>
      </dgm:t>
    </dgm:pt>
    <dgm:pt modelId="{4A4E6293-01F3-4664-A23A-8340F00E6F8C}" type="sibTrans" cxnId="{8FBD16E7-405B-4348-B483-8CB78B9361D5}">
      <dgm:prSet/>
      <dgm:spPr/>
      <dgm:t>
        <a:bodyPr/>
        <a:lstStyle/>
        <a:p>
          <a:endParaRPr lang="en-US"/>
        </a:p>
      </dgm:t>
    </dgm:pt>
    <dgm:pt modelId="{4AE7BBF8-8240-4563-B287-F9A6225D6EEE}">
      <dgm:prSet custT="1"/>
      <dgm:spPr/>
      <dgm:t>
        <a:bodyPr/>
        <a:lstStyle/>
        <a:p>
          <a:r>
            <a:rPr lang="en-DK" sz="1600" b="1" dirty="0"/>
            <a:t>Genomics workflows </a:t>
          </a:r>
        </a:p>
        <a:p>
          <a:r>
            <a:rPr lang="en-DK" sz="1600" dirty="0"/>
            <a:t>First pipelines meant for that, large files per samples with many rows and columns,different formats (binary, tab separated, etc..) parallel processess, different sorftware, languages (python, R, matlab, …), takes decisions for the next processes</a:t>
          </a:r>
          <a:endParaRPr lang="en-US" sz="1600" dirty="0"/>
        </a:p>
      </dgm:t>
    </dgm:pt>
    <dgm:pt modelId="{9D252220-0D5E-470E-B704-C234C5F88974}" type="parTrans" cxnId="{33BFB6D3-77D7-4870-9972-3AE2AD90E274}">
      <dgm:prSet/>
      <dgm:spPr/>
      <dgm:t>
        <a:bodyPr/>
        <a:lstStyle/>
        <a:p>
          <a:endParaRPr lang="en-US"/>
        </a:p>
      </dgm:t>
    </dgm:pt>
    <dgm:pt modelId="{F9A9AD16-7FBC-4693-86B6-3BF85EEE8E8B}" type="sibTrans" cxnId="{33BFB6D3-77D7-4870-9972-3AE2AD90E274}">
      <dgm:prSet/>
      <dgm:spPr/>
      <dgm:t>
        <a:bodyPr/>
        <a:lstStyle/>
        <a:p>
          <a:endParaRPr lang="en-US"/>
        </a:p>
      </dgm:t>
    </dgm:pt>
    <dgm:pt modelId="{06063A1C-65C0-4892-8D7A-768F9DE9C94F}" type="pres">
      <dgm:prSet presAssocID="{28579AE5-4862-4CB8-B7E0-235F1EBEBBEC}" presName="root" presStyleCnt="0">
        <dgm:presLayoutVars>
          <dgm:dir/>
          <dgm:resizeHandles val="exact"/>
        </dgm:presLayoutVars>
      </dgm:prSet>
      <dgm:spPr/>
    </dgm:pt>
    <dgm:pt modelId="{F9DCEDCB-26A9-40BC-9165-F35541626BCC}" type="pres">
      <dgm:prSet presAssocID="{3042592E-5758-480A-A78A-587CDB7ACCEE}" presName="compNode" presStyleCnt="0"/>
      <dgm:spPr/>
    </dgm:pt>
    <dgm:pt modelId="{A05067BE-C811-4623-B5AB-BCD71A22D036}" type="pres">
      <dgm:prSet presAssocID="{3042592E-5758-480A-A78A-587CDB7ACC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2E0EBF9C-A8F2-4DCA-B85B-6B10A35D7609}" type="pres">
      <dgm:prSet presAssocID="{3042592E-5758-480A-A78A-587CDB7ACCEE}" presName="spaceRect" presStyleCnt="0"/>
      <dgm:spPr/>
    </dgm:pt>
    <dgm:pt modelId="{DA73FD09-6330-4992-97BA-3B311E40434C}" type="pres">
      <dgm:prSet presAssocID="{3042592E-5758-480A-A78A-587CDB7ACCEE}" presName="textRect" presStyleLbl="revTx" presStyleIdx="0" presStyleCnt="5">
        <dgm:presLayoutVars>
          <dgm:chMax val="1"/>
          <dgm:chPref val="1"/>
        </dgm:presLayoutVars>
      </dgm:prSet>
      <dgm:spPr/>
    </dgm:pt>
    <dgm:pt modelId="{F7FC7AE6-C676-4922-B68C-CC97FD2C5C54}" type="pres">
      <dgm:prSet presAssocID="{89A9B703-789F-4E02-B070-B37B6498ED31}" presName="sibTrans" presStyleCnt="0"/>
      <dgm:spPr/>
    </dgm:pt>
    <dgm:pt modelId="{86EDAA15-8441-43EB-BC6D-6B9D9C24B1C4}" type="pres">
      <dgm:prSet presAssocID="{5079F813-9243-4ACF-9040-C33704F197C2}" presName="compNode" presStyleCnt="0"/>
      <dgm:spPr/>
    </dgm:pt>
    <dgm:pt modelId="{F67EDFB2-9767-4DFC-B2BD-41DE8AF319D9}" type="pres">
      <dgm:prSet presAssocID="{5079F813-9243-4ACF-9040-C33704F197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EDDF168-F4C8-4BBF-833F-A0D3321E416B}" type="pres">
      <dgm:prSet presAssocID="{5079F813-9243-4ACF-9040-C33704F197C2}" presName="spaceRect" presStyleCnt="0"/>
      <dgm:spPr/>
    </dgm:pt>
    <dgm:pt modelId="{F5AF68E3-AE0B-4241-9953-1A13CFAD1F48}" type="pres">
      <dgm:prSet presAssocID="{5079F813-9243-4ACF-9040-C33704F197C2}" presName="textRect" presStyleLbl="revTx" presStyleIdx="1" presStyleCnt="5">
        <dgm:presLayoutVars>
          <dgm:chMax val="1"/>
          <dgm:chPref val="1"/>
        </dgm:presLayoutVars>
      </dgm:prSet>
      <dgm:spPr/>
    </dgm:pt>
    <dgm:pt modelId="{F1D9EAE0-B4D6-457D-9F80-E3B987AFFB0A}" type="pres">
      <dgm:prSet presAssocID="{196153B7-FDAC-4115-81C4-49FC973F524F}" presName="sibTrans" presStyleCnt="0"/>
      <dgm:spPr/>
    </dgm:pt>
    <dgm:pt modelId="{76C9B016-813E-4E1C-ACDB-2DD147634839}" type="pres">
      <dgm:prSet presAssocID="{F2EB732B-B124-48D6-8967-64E54087878F}" presName="compNode" presStyleCnt="0"/>
      <dgm:spPr/>
    </dgm:pt>
    <dgm:pt modelId="{2604250F-965F-4FF8-A128-1DA068C95D68}" type="pres">
      <dgm:prSet presAssocID="{F2EB732B-B124-48D6-8967-64E5408787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1632E7F-90D8-4DA3-AF1F-27CDA4EA71B1}" type="pres">
      <dgm:prSet presAssocID="{F2EB732B-B124-48D6-8967-64E54087878F}" presName="spaceRect" presStyleCnt="0"/>
      <dgm:spPr/>
    </dgm:pt>
    <dgm:pt modelId="{8F661AB6-93CD-44F3-9CC6-9265F027AFAD}" type="pres">
      <dgm:prSet presAssocID="{F2EB732B-B124-48D6-8967-64E54087878F}" presName="textRect" presStyleLbl="revTx" presStyleIdx="2" presStyleCnt="5">
        <dgm:presLayoutVars>
          <dgm:chMax val="1"/>
          <dgm:chPref val="1"/>
        </dgm:presLayoutVars>
      </dgm:prSet>
      <dgm:spPr/>
    </dgm:pt>
    <dgm:pt modelId="{DB856F20-B21F-4157-9D53-A8DBC78DEF14}" type="pres">
      <dgm:prSet presAssocID="{91906623-4E30-45A5-9AC9-036BAFE74FF8}" presName="sibTrans" presStyleCnt="0"/>
      <dgm:spPr/>
    </dgm:pt>
    <dgm:pt modelId="{E5094941-0086-4BA3-BEDD-61D7F027D5F1}" type="pres">
      <dgm:prSet presAssocID="{C9D4E321-3F28-4E07-B5DD-8011CD6ECEAD}" presName="compNode" presStyleCnt="0"/>
      <dgm:spPr/>
    </dgm:pt>
    <dgm:pt modelId="{AB16ECC7-EAC4-4680-89AB-9E4C4266DD72}" type="pres">
      <dgm:prSet presAssocID="{C9D4E321-3F28-4E07-B5DD-8011CD6ECEA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6289374C-AB3D-4A45-82A5-E33D277C5ABC}" type="pres">
      <dgm:prSet presAssocID="{C9D4E321-3F28-4E07-B5DD-8011CD6ECEAD}" presName="spaceRect" presStyleCnt="0"/>
      <dgm:spPr/>
    </dgm:pt>
    <dgm:pt modelId="{E157D6D4-EDE9-4960-A6BC-F7CD073A842A}" type="pres">
      <dgm:prSet presAssocID="{C9D4E321-3F28-4E07-B5DD-8011CD6ECEAD}" presName="textRect" presStyleLbl="revTx" presStyleIdx="3" presStyleCnt="5">
        <dgm:presLayoutVars>
          <dgm:chMax val="1"/>
          <dgm:chPref val="1"/>
        </dgm:presLayoutVars>
      </dgm:prSet>
      <dgm:spPr/>
    </dgm:pt>
    <dgm:pt modelId="{4E016DD9-8375-4FEE-81ED-3C41D21B1BAE}" type="pres">
      <dgm:prSet presAssocID="{4A4E6293-01F3-4664-A23A-8340F00E6F8C}" presName="sibTrans" presStyleCnt="0"/>
      <dgm:spPr/>
    </dgm:pt>
    <dgm:pt modelId="{276515AE-4440-4C6F-8E46-E13F3B1C0A32}" type="pres">
      <dgm:prSet presAssocID="{4AE7BBF8-8240-4563-B287-F9A6225D6EEE}" presName="compNode" presStyleCnt="0"/>
      <dgm:spPr/>
    </dgm:pt>
    <dgm:pt modelId="{518C21DE-4663-459B-9237-B853721AB71F}" type="pres">
      <dgm:prSet presAssocID="{4AE7BBF8-8240-4563-B287-F9A6225D6EE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EF04B57A-3CAE-4F9E-9745-9C89D511783D}" type="pres">
      <dgm:prSet presAssocID="{4AE7BBF8-8240-4563-B287-F9A6225D6EEE}" presName="spaceRect" presStyleCnt="0"/>
      <dgm:spPr/>
    </dgm:pt>
    <dgm:pt modelId="{2CACCFA4-9080-4A25-BA05-823D780A9507}" type="pres">
      <dgm:prSet presAssocID="{4AE7BBF8-8240-4563-B287-F9A6225D6EEE}" presName="textRect" presStyleLbl="revTx" presStyleIdx="4" presStyleCnt="5" custScaleX="141201">
        <dgm:presLayoutVars>
          <dgm:chMax val="1"/>
          <dgm:chPref val="1"/>
        </dgm:presLayoutVars>
      </dgm:prSet>
      <dgm:spPr/>
    </dgm:pt>
  </dgm:ptLst>
  <dgm:cxnLst>
    <dgm:cxn modelId="{CA0FBE26-F7A0-463C-9F2F-CD10625BB2D7}" type="presOf" srcId="{4AE7BBF8-8240-4563-B287-F9A6225D6EEE}" destId="{2CACCFA4-9080-4A25-BA05-823D780A9507}" srcOrd="0" destOrd="0" presId="urn:microsoft.com/office/officeart/2018/2/layout/IconLabelList"/>
    <dgm:cxn modelId="{34DFF756-0A2E-4FC6-9BC3-AC6BDCEE86B3}" type="presOf" srcId="{28579AE5-4862-4CB8-B7E0-235F1EBEBBEC}" destId="{06063A1C-65C0-4892-8D7A-768F9DE9C94F}" srcOrd="0" destOrd="0" presId="urn:microsoft.com/office/officeart/2018/2/layout/IconLabelList"/>
    <dgm:cxn modelId="{1ABAF557-B223-4922-BA06-DF397A6E0951}" srcId="{28579AE5-4862-4CB8-B7E0-235F1EBEBBEC}" destId="{F2EB732B-B124-48D6-8967-64E54087878F}" srcOrd="2" destOrd="0" parTransId="{EB0294A7-572B-437F-B18A-29DF30535BDB}" sibTransId="{91906623-4E30-45A5-9AC9-036BAFE74FF8}"/>
    <dgm:cxn modelId="{675EEC90-5E18-4019-B647-A481C610CB59}" type="presOf" srcId="{C9D4E321-3F28-4E07-B5DD-8011CD6ECEAD}" destId="{E157D6D4-EDE9-4960-A6BC-F7CD073A842A}" srcOrd="0" destOrd="0" presId="urn:microsoft.com/office/officeart/2018/2/layout/IconLabelList"/>
    <dgm:cxn modelId="{41773297-DC06-48D9-B861-B71C19E7EDEC}" type="presOf" srcId="{5079F813-9243-4ACF-9040-C33704F197C2}" destId="{F5AF68E3-AE0B-4241-9953-1A13CFAD1F48}" srcOrd="0" destOrd="0" presId="urn:microsoft.com/office/officeart/2018/2/layout/IconLabelList"/>
    <dgm:cxn modelId="{C7645CAB-2B69-464B-82F1-D8D2D1045C90}" type="presOf" srcId="{3042592E-5758-480A-A78A-587CDB7ACCEE}" destId="{DA73FD09-6330-4992-97BA-3B311E40434C}" srcOrd="0" destOrd="0" presId="urn:microsoft.com/office/officeart/2018/2/layout/IconLabelList"/>
    <dgm:cxn modelId="{A636D8CC-E112-45C1-B687-F81D8937ECBC}" type="presOf" srcId="{F2EB732B-B124-48D6-8967-64E54087878F}" destId="{8F661AB6-93CD-44F3-9CC6-9265F027AFAD}" srcOrd="0" destOrd="0" presId="urn:microsoft.com/office/officeart/2018/2/layout/IconLabelList"/>
    <dgm:cxn modelId="{33BFB6D3-77D7-4870-9972-3AE2AD90E274}" srcId="{28579AE5-4862-4CB8-B7E0-235F1EBEBBEC}" destId="{4AE7BBF8-8240-4563-B287-F9A6225D6EEE}" srcOrd="4" destOrd="0" parTransId="{9D252220-0D5E-470E-B704-C234C5F88974}" sibTransId="{F9A9AD16-7FBC-4693-86B6-3BF85EEE8E8B}"/>
    <dgm:cxn modelId="{8FBD16E7-405B-4348-B483-8CB78B9361D5}" srcId="{28579AE5-4862-4CB8-B7E0-235F1EBEBBEC}" destId="{C9D4E321-3F28-4E07-B5DD-8011CD6ECEAD}" srcOrd="3" destOrd="0" parTransId="{D737AE89-909D-4536-8E42-82CF7B4201E4}" sibTransId="{4A4E6293-01F3-4664-A23A-8340F00E6F8C}"/>
    <dgm:cxn modelId="{4D9488F1-B9C9-4539-B4EA-855A7ABB5660}" srcId="{28579AE5-4862-4CB8-B7E0-235F1EBEBBEC}" destId="{5079F813-9243-4ACF-9040-C33704F197C2}" srcOrd="1" destOrd="0" parTransId="{F0FF0E42-A4EB-42AF-B848-A906E66C20D2}" sibTransId="{196153B7-FDAC-4115-81C4-49FC973F524F}"/>
    <dgm:cxn modelId="{36C111FB-890E-4F54-891C-18F7F8CD35F6}" srcId="{28579AE5-4862-4CB8-B7E0-235F1EBEBBEC}" destId="{3042592E-5758-480A-A78A-587CDB7ACCEE}" srcOrd="0" destOrd="0" parTransId="{52AED74A-86B8-4177-864F-3042E836328B}" sibTransId="{89A9B703-789F-4E02-B070-B37B6498ED31}"/>
    <dgm:cxn modelId="{F8682FCE-BE62-407A-9E02-BC85ED7BB199}" type="presParOf" srcId="{06063A1C-65C0-4892-8D7A-768F9DE9C94F}" destId="{F9DCEDCB-26A9-40BC-9165-F35541626BCC}" srcOrd="0" destOrd="0" presId="urn:microsoft.com/office/officeart/2018/2/layout/IconLabelList"/>
    <dgm:cxn modelId="{9B54B51E-1711-4305-9164-FBE750871B30}" type="presParOf" srcId="{F9DCEDCB-26A9-40BC-9165-F35541626BCC}" destId="{A05067BE-C811-4623-B5AB-BCD71A22D036}" srcOrd="0" destOrd="0" presId="urn:microsoft.com/office/officeart/2018/2/layout/IconLabelList"/>
    <dgm:cxn modelId="{C0544C07-6CB1-40E5-A77A-61CE7B1F4F24}" type="presParOf" srcId="{F9DCEDCB-26A9-40BC-9165-F35541626BCC}" destId="{2E0EBF9C-A8F2-4DCA-B85B-6B10A35D7609}" srcOrd="1" destOrd="0" presId="urn:microsoft.com/office/officeart/2018/2/layout/IconLabelList"/>
    <dgm:cxn modelId="{EA056195-6A87-47F8-AF86-EB1FC8F5FE68}" type="presParOf" srcId="{F9DCEDCB-26A9-40BC-9165-F35541626BCC}" destId="{DA73FD09-6330-4992-97BA-3B311E40434C}" srcOrd="2" destOrd="0" presId="urn:microsoft.com/office/officeart/2018/2/layout/IconLabelList"/>
    <dgm:cxn modelId="{1CD07023-04B0-4363-8C09-86644B194CA5}" type="presParOf" srcId="{06063A1C-65C0-4892-8D7A-768F9DE9C94F}" destId="{F7FC7AE6-C676-4922-B68C-CC97FD2C5C54}" srcOrd="1" destOrd="0" presId="urn:microsoft.com/office/officeart/2018/2/layout/IconLabelList"/>
    <dgm:cxn modelId="{21B8D94F-7F93-4A9C-888C-B38D16C4B6B4}" type="presParOf" srcId="{06063A1C-65C0-4892-8D7A-768F9DE9C94F}" destId="{86EDAA15-8441-43EB-BC6D-6B9D9C24B1C4}" srcOrd="2" destOrd="0" presId="urn:microsoft.com/office/officeart/2018/2/layout/IconLabelList"/>
    <dgm:cxn modelId="{F1F1941A-E6F0-48FF-8FD8-98C06E23B90E}" type="presParOf" srcId="{86EDAA15-8441-43EB-BC6D-6B9D9C24B1C4}" destId="{F67EDFB2-9767-4DFC-B2BD-41DE8AF319D9}" srcOrd="0" destOrd="0" presId="urn:microsoft.com/office/officeart/2018/2/layout/IconLabelList"/>
    <dgm:cxn modelId="{21523538-3432-4C23-87DB-33DC53247DF5}" type="presParOf" srcId="{86EDAA15-8441-43EB-BC6D-6B9D9C24B1C4}" destId="{0EDDF168-F4C8-4BBF-833F-A0D3321E416B}" srcOrd="1" destOrd="0" presId="urn:microsoft.com/office/officeart/2018/2/layout/IconLabelList"/>
    <dgm:cxn modelId="{68060D4B-9A08-47A7-857E-7D2758DEF17E}" type="presParOf" srcId="{86EDAA15-8441-43EB-BC6D-6B9D9C24B1C4}" destId="{F5AF68E3-AE0B-4241-9953-1A13CFAD1F48}" srcOrd="2" destOrd="0" presId="urn:microsoft.com/office/officeart/2018/2/layout/IconLabelList"/>
    <dgm:cxn modelId="{DA5B6B62-EA22-48DF-B9D4-271AD5B40D8C}" type="presParOf" srcId="{06063A1C-65C0-4892-8D7A-768F9DE9C94F}" destId="{F1D9EAE0-B4D6-457D-9F80-E3B987AFFB0A}" srcOrd="3" destOrd="0" presId="urn:microsoft.com/office/officeart/2018/2/layout/IconLabelList"/>
    <dgm:cxn modelId="{9EC6CC3D-E0DE-42E0-AF33-C6A1DC2DC81E}" type="presParOf" srcId="{06063A1C-65C0-4892-8D7A-768F9DE9C94F}" destId="{76C9B016-813E-4E1C-ACDB-2DD147634839}" srcOrd="4" destOrd="0" presId="urn:microsoft.com/office/officeart/2018/2/layout/IconLabelList"/>
    <dgm:cxn modelId="{B77CD217-E086-40C2-B7C1-F60146E15A77}" type="presParOf" srcId="{76C9B016-813E-4E1C-ACDB-2DD147634839}" destId="{2604250F-965F-4FF8-A128-1DA068C95D68}" srcOrd="0" destOrd="0" presId="urn:microsoft.com/office/officeart/2018/2/layout/IconLabelList"/>
    <dgm:cxn modelId="{C3CDD899-EA11-48C6-85F1-65B851461BE7}" type="presParOf" srcId="{76C9B016-813E-4E1C-ACDB-2DD147634839}" destId="{A1632E7F-90D8-4DA3-AF1F-27CDA4EA71B1}" srcOrd="1" destOrd="0" presId="urn:microsoft.com/office/officeart/2018/2/layout/IconLabelList"/>
    <dgm:cxn modelId="{D1698647-382F-42C7-BAE9-E0A39CF10F0C}" type="presParOf" srcId="{76C9B016-813E-4E1C-ACDB-2DD147634839}" destId="{8F661AB6-93CD-44F3-9CC6-9265F027AFAD}" srcOrd="2" destOrd="0" presId="urn:microsoft.com/office/officeart/2018/2/layout/IconLabelList"/>
    <dgm:cxn modelId="{F37F7B7D-E806-42DF-B471-63CF2C401211}" type="presParOf" srcId="{06063A1C-65C0-4892-8D7A-768F9DE9C94F}" destId="{DB856F20-B21F-4157-9D53-A8DBC78DEF14}" srcOrd="5" destOrd="0" presId="urn:microsoft.com/office/officeart/2018/2/layout/IconLabelList"/>
    <dgm:cxn modelId="{9E6C2FEF-583F-45CA-A059-202813F3888E}" type="presParOf" srcId="{06063A1C-65C0-4892-8D7A-768F9DE9C94F}" destId="{E5094941-0086-4BA3-BEDD-61D7F027D5F1}" srcOrd="6" destOrd="0" presId="urn:microsoft.com/office/officeart/2018/2/layout/IconLabelList"/>
    <dgm:cxn modelId="{D8BFF417-B18F-42FA-AB18-94A2216ED974}" type="presParOf" srcId="{E5094941-0086-4BA3-BEDD-61D7F027D5F1}" destId="{AB16ECC7-EAC4-4680-89AB-9E4C4266DD72}" srcOrd="0" destOrd="0" presId="urn:microsoft.com/office/officeart/2018/2/layout/IconLabelList"/>
    <dgm:cxn modelId="{07A63F27-167A-4A48-A501-2F046422F5D5}" type="presParOf" srcId="{E5094941-0086-4BA3-BEDD-61D7F027D5F1}" destId="{6289374C-AB3D-4A45-82A5-E33D277C5ABC}" srcOrd="1" destOrd="0" presId="urn:microsoft.com/office/officeart/2018/2/layout/IconLabelList"/>
    <dgm:cxn modelId="{E12AE0A9-451D-4282-8D1F-E21D734BE804}" type="presParOf" srcId="{E5094941-0086-4BA3-BEDD-61D7F027D5F1}" destId="{E157D6D4-EDE9-4960-A6BC-F7CD073A842A}" srcOrd="2" destOrd="0" presId="urn:microsoft.com/office/officeart/2018/2/layout/IconLabelList"/>
    <dgm:cxn modelId="{CDA95A4B-EBA6-43AF-8C8F-A71323998D93}" type="presParOf" srcId="{06063A1C-65C0-4892-8D7A-768F9DE9C94F}" destId="{4E016DD9-8375-4FEE-81ED-3C41D21B1BAE}" srcOrd="7" destOrd="0" presId="urn:microsoft.com/office/officeart/2018/2/layout/IconLabelList"/>
    <dgm:cxn modelId="{3941A381-D20D-47FB-AE7B-4D845507CA13}" type="presParOf" srcId="{06063A1C-65C0-4892-8D7A-768F9DE9C94F}" destId="{276515AE-4440-4C6F-8E46-E13F3B1C0A32}" srcOrd="8" destOrd="0" presId="urn:microsoft.com/office/officeart/2018/2/layout/IconLabelList"/>
    <dgm:cxn modelId="{8C84E9F9-0C29-4EE3-B805-78E662B7A0CE}" type="presParOf" srcId="{276515AE-4440-4C6F-8E46-E13F3B1C0A32}" destId="{518C21DE-4663-459B-9237-B853721AB71F}" srcOrd="0" destOrd="0" presId="urn:microsoft.com/office/officeart/2018/2/layout/IconLabelList"/>
    <dgm:cxn modelId="{282DF85D-5EFF-4C3B-80B7-64FF3B317A13}" type="presParOf" srcId="{276515AE-4440-4C6F-8E46-E13F3B1C0A32}" destId="{EF04B57A-3CAE-4F9E-9745-9C89D511783D}" srcOrd="1" destOrd="0" presId="urn:microsoft.com/office/officeart/2018/2/layout/IconLabelList"/>
    <dgm:cxn modelId="{210C5ABA-BDC0-4698-8D6B-AF28B82AE3C9}" type="presParOf" srcId="{276515AE-4440-4C6F-8E46-E13F3B1C0A32}" destId="{2CACCFA4-9080-4A25-BA05-823D780A950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B6C4D-8177-4C5C-BCD3-C4F37BE2E85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DD9EDF-EAA7-49FA-83F0-FAA3B276D0F0}">
      <dgm:prSet/>
      <dgm:spPr/>
      <dgm:t>
        <a:bodyPr/>
        <a:lstStyle/>
        <a:p>
          <a:pPr>
            <a:defRPr b="1"/>
          </a:pPr>
          <a:r>
            <a:rPr lang="en-DK"/>
            <a:t>Nextflow fundational training:</a:t>
          </a:r>
          <a:endParaRPr lang="en-US"/>
        </a:p>
      </dgm:t>
    </dgm:pt>
    <dgm:pt modelId="{4F94994E-FCE6-416C-8401-30F6D32F2D08}" type="parTrans" cxnId="{C3D2E94D-7EFD-444A-9B9C-38EAA3F4293F}">
      <dgm:prSet/>
      <dgm:spPr/>
      <dgm:t>
        <a:bodyPr/>
        <a:lstStyle/>
        <a:p>
          <a:endParaRPr lang="en-US"/>
        </a:p>
      </dgm:t>
    </dgm:pt>
    <dgm:pt modelId="{F918BA17-A921-466C-9447-62EC17DEE822}" type="sibTrans" cxnId="{C3D2E94D-7EFD-444A-9B9C-38EAA3F4293F}">
      <dgm:prSet/>
      <dgm:spPr/>
      <dgm:t>
        <a:bodyPr/>
        <a:lstStyle/>
        <a:p>
          <a:endParaRPr lang="en-US"/>
        </a:p>
      </dgm:t>
    </dgm:pt>
    <dgm:pt modelId="{17FCEABF-1098-4EE7-8576-D87DA367FD31}">
      <dgm:prSet/>
      <dgm:spPr/>
      <dgm:t>
        <a:bodyPr/>
        <a:lstStyle/>
        <a:p>
          <a:r>
            <a:rPr lang="en-GB">
              <a:hlinkClick xmlns:r="http://schemas.openxmlformats.org/officeDocument/2006/relationships" r:id="rId1"/>
            </a:rPr>
            <a:t>https://nextflow.io</a:t>
          </a:r>
          <a:r>
            <a:rPr lang="en-GB"/>
            <a:t> </a:t>
          </a:r>
          <a:endParaRPr lang="en-US"/>
        </a:p>
      </dgm:t>
    </dgm:pt>
    <dgm:pt modelId="{7D14527B-AC37-494B-8DDC-B8B8C51D9660}" type="parTrans" cxnId="{25A3BFCD-87AF-4BD2-82DD-CE59EB75C218}">
      <dgm:prSet/>
      <dgm:spPr/>
      <dgm:t>
        <a:bodyPr/>
        <a:lstStyle/>
        <a:p>
          <a:endParaRPr lang="en-US"/>
        </a:p>
      </dgm:t>
    </dgm:pt>
    <dgm:pt modelId="{4D149668-F1AF-4D99-B0FA-F2E8AE87449B}" type="sibTrans" cxnId="{25A3BFCD-87AF-4BD2-82DD-CE59EB75C218}">
      <dgm:prSet/>
      <dgm:spPr/>
      <dgm:t>
        <a:bodyPr/>
        <a:lstStyle/>
        <a:p>
          <a:endParaRPr lang="en-US"/>
        </a:p>
      </dgm:t>
    </dgm:pt>
    <dgm:pt modelId="{92CB864A-CEE5-49BA-BBDF-E8420CE0214C}">
      <dgm:prSet/>
      <dgm:spPr/>
      <dgm:t>
        <a:bodyPr/>
        <a:lstStyle/>
        <a:p>
          <a:r>
            <a:rPr lang="en-GB">
              <a:hlinkClick xmlns:r="http://schemas.openxmlformats.org/officeDocument/2006/relationships" r:id="rId2"/>
            </a:rPr>
            <a:t>https://training.nextflow.io</a:t>
          </a:r>
          <a:r>
            <a:rPr lang="en-GB"/>
            <a:t> course material</a:t>
          </a:r>
          <a:endParaRPr lang="en-US"/>
        </a:p>
      </dgm:t>
    </dgm:pt>
    <dgm:pt modelId="{A5B03214-50D9-4E14-9A22-CAD1C4E53D97}" type="parTrans" cxnId="{C9DEE511-3741-4FC5-9140-600F961FD2C8}">
      <dgm:prSet/>
      <dgm:spPr/>
      <dgm:t>
        <a:bodyPr/>
        <a:lstStyle/>
        <a:p>
          <a:endParaRPr lang="en-US"/>
        </a:p>
      </dgm:t>
    </dgm:pt>
    <dgm:pt modelId="{4D225637-4973-41EF-8254-2EF92137730B}" type="sibTrans" cxnId="{C9DEE511-3741-4FC5-9140-600F961FD2C8}">
      <dgm:prSet/>
      <dgm:spPr/>
      <dgm:t>
        <a:bodyPr/>
        <a:lstStyle/>
        <a:p>
          <a:endParaRPr lang="en-US"/>
        </a:p>
      </dgm:t>
    </dgm:pt>
    <dgm:pt modelId="{98E2DC1B-12B6-425F-B0D9-05E585338BC6}">
      <dgm:prSet/>
      <dgm:spPr/>
      <dgm:t>
        <a:bodyPr/>
        <a:lstStyle/>
        <a:p>
          <a:pPr>
            <a:defRPr b="1"/>
          </a:pPr>
          <a:r>
            <a:rPr lang="en-DK"/>
            <a:t>How to use it in Azure environment:</a:t>
          </a:r>
          <a:endParaRPr lang="en-US"/>
        </a:p>
      </dgm:t>
    </dgm:pt>
    <dgm:pt modelId="{29536211-DCCF-4C49-9720-CCFFFB9A24A7}" type="parTrans" cxnId="{26CCE3F8-E1D6-4A4B-A2E1-929C96920C58}">
      <dgm:prSet/>
      <dgm:spPr/>
      <dgm:t>
        <a:bodyPr/>
        <a:lstStyle/>
        <a:p>
          <a:endParaRPr lang="en-US"/>
        </a:p>
      </dgm:t>
    </dgm:pt>
    <dgm:pt modelId="{B46925EB-CFC7-4732-B1CF-1A1E89CD8C03}" type="sibTrans" cxnId="{26CCE3F8-E1D6-4A4B-A2E1-929C96920C58}">
      <dgm:prSet/>
      <dgm:spPr/>
      <dgm:t>
        <a:bodyPr/>
        <a:lstStyle/>
        <a:p>
          <a:endParaRPr lang="en-US"/>
        </a:p>
      </dgm:t>
    </dgm:pt>
    <dgm:pt modelId="{A218F554-C74C-4E00-B9E6-7B88A43F2EC7}">
      <dgm:prSet/>
      <dgm:spPr/>
      <dgm:t>
        <a:bodyPr/>
        <a:lstStyle/>
        <a:p>
          <a:r>
            <a:rPr lang="en-GB" dirty="0">
              <a:hlinkClick xmlns:r="http://schemas.openxmlformats.org/officeDocument/2006/relationships" r:id="rId3"/>
            </a:rPr>
            <a:t>https://www.nextflow.io/blog/2021/introducing-nextflow-for-azure-batch.html</a:t>
          </a:r>
          <a:endParaRPr lang="en-US" dirty="0"/>
        </a:p>
      </dgm:t>
    </dgm:pt>
    <dgm:pt modelId="{6ACDF522-6DA0-4017-AF29-68AA66C96935}" type="parTrans" cxnId="{EF29C650-F482-4B02-BCF2-3658F5B348BA}">
      <dgm:prSet/>
      <dgm:spPr/>
      <dgm:t>
        <a:bodyPr/>
        <a:lstStyle/>
        <a:p>
          <a:endParaRPr lang="en-US"/>
        </a:p>
      </dgm:t>
    </dgm:pt>
    <dgm:pt modelId="{F30F6EBA-7DC1-4E61-842C-10481CAEB7DF}" type="sibTrans" cxnId="{EF29C650-F482-4B02-BCF2-3658F5B348BA}">
      <dgm:prSet/>
      <dgm:spPr/>
      <dgm:t>
        <a:bodyPr/>
        <a:lstStyle/>
        <a:p>
          <a:endParaRPr lang="en-US"/>
        </a:p>
      </dgm:t>
    </dgm:pt>
    <dgm:pt modelId="{27648BC9-5A53-469A-A1FD-9EC39DABAE37}">
      <dgm:prSet/>
      <dgm:spPr/>
      <dgm:t>
        <a:bodyPr/>
        <a:lstStyle/>
        <a:p>
          <a:r>
            <a:rPr lang="en-GB">
              <a:hlinkClick xmlns:r="http://schemas.openxmlformats.org/officeDocument/2006/relationships" r:id="rId4"/>
            </a:rPr>
            <a:t>https://seqera.io/blog/nextflow-and-azure-batch-part-1-of-2/</a:t>
          </a:r>
          <a:endParaRPr lang="en-US"/>
        </a:p>
      </dgm:t>
    </dgm:pt>
    <dgm:pt modelId="{ECDCCFE9-3F06-4EDC-8F44-6EED98B475F7}" type="parTrans" cxnId="{61065D9C-28AA-4BC7-BDB8-31B58BFC0299}">
      <dgm:prSet/>
      <dgm:spPr/>
      <dgm:t>
        <a:bodyPr/>
        <a:lstStyle/>
        <a:p>
          <a:endParaRPr lang="en-US"/>
        </a:p>
      </dgm:t>
    </dgm:pt>
    <dgm:pt modelId="{0C20B52D-C470-423C-BEA0-ABAA0D8B53E8}" type="sibTrans" cxnId="{61065D9C-28AA-4BC7-BDB8-31B58BFC0299}">
      <dgm:prSet/>
      <dgm:spPr/>
      <dgm:t>
        <a:bodyPr/>
        <a:lstStyle/>
        <a:p>
          <a:endParaRPr lang="en-US"/>
        </a:p>
      </dgm:t>
    </dgm:pt>
    <dgm:pt modelId="{C7AC996F-01A4-4B2D-983B-BA3BC4FB8595}">
      <dgm:prSet/>
      <dgm:spPr/>
      <dgm:t>
        <a:bodyPr/>
        <a:lstStyle/>
        <a:p>
          <a:r>
            <a:rPr lang="en-GB">
              <a:hlinkClick xmlns:r="http://schemas.openxmlformats.org/officeDocument/2006/relationships" r:id="rId5"/>
            </a:rPr>
            <a:t>https://shaunchuah.github.io/posts/setting-up-azure-with-nextflow</a:t>
          </a:r>
          <a:endParaRPr lang="en-US"/>
        </a:p>
      </dgm:t>
    </dgm:pt>
    <dgm:pt modelId="{CCCE5565-DC75-4FF7-A279-6299D0761242}" type="parTrans" cxnId="{393D870E-5776-4B80-BF47-DB9C486E464C}">
      <dgm:prSet/>
      <dgm:spPr/>
      <dgm:t>
        <a:bodyPr/>
        <a:lstStyle/>
        <a:p>
          <a:endParaRPr lang="en-US"/>
        </a:p>
      </dgm:t>
    </dgm:pt>
    <dgm:pt modelId="{6BAA5555-1839-4BCF-AAF9-F69EEABEDC47}" type="sibTrans" cxnId="{393D870E-5776-4B80-BF47-DB9C486E464C}">
      <dgm:prSet/>
      <dgm:spPr/>
      <dgm:t>
        <a:bodyPr/>
        <a:lstStyle/>
        <a:p>
          <a:endParaRPr lang="en-US"/>
        </a:p>
      </dgm:t>
    </dgm:pt>
    <dgm:pt modelId="{3E35EC45-7286-403E-9E50-54ED47761BB5}" type="pres">
      <dgm:prSet presAssocID="{BCFB6C4D-8177-4C5C-BCD3-C4F37BE2E85E}" presName="root" presStyleCnt="0">
        <dgm:presLayoutVars>
          <dgm:dir/>
          <dgm:resizeHandles val="exact"/>
        </dgm:presLayoutVars>
      </dgm:prSet>
      <dgm:spPr/>
    </dgm:pt>
    <dgm:pt modelId="{D128C71F-34E4-4DB4-8CDB-DBF87C5A6346}" type="pres">
      <dgm:prSet presAssocID="{D4DD9EDF-EAA7-49FA-83F0-FAA3B276D0F0}" presName="compNode" presStyleCnt="0"/>
      <dgm:spPr/>
    </dgm:pt>
    <dgm:pt modelId="{94BE90DF-FE77-4526-9CA5-B99034E8DC80}" type="pres">
      <dgm:prSet presAssocID="{D4DD9EDF-EAA7-49FA-83F0-FAA3B276D0F0}" presName="iconRect" presStyleLbl="node1" presStyleIdx="0"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Books"/>
        </a:ext>
      </dgm:extLst>
    </dgm:pt>
    <dgm:pt modelId="{037240B9-498D-46FA-B866-44376F0D4FBF}" type="pres">
      <dgm:prSet presAssocID="{D4DD9EDF-EAA7-49FA-83F0-FAA3B276D0F0}" presName="iconSpace" presStyleCnt="0"/>
      <dgm:spPr/>
    </dgm:pt>
    <dgm:pt modelId="{66CE130C-83FC-4A58-9BD5-A0AFFFAF7A65}" type="pres">
      <dgm:prSet presAssocID="{D4DD9EDF-EAA7-49FA-83F0-FAA3B276D0F0}" presName="parTx" presStyleLbl="revTx" presStyleIdx="0" presStyleCnt="4">
        <dgm:presLayoutVars>
          <dgm:chMax val="0"/>
          <dgm:chPref val="0"/>
        </dgm:presLayoutVars>
      </dgm:prSet>
      <dgm:spPr/>
    </dgm:pt>
    <dgm:pt modelId="{FAE9D8A8-72C7-49E8-9D98-3A9C85AD58E2}" type="pres">
      <dgm:prSet presAssocID="{D4DD9EDF-EAA7-49FA-83F0-FAA3B276D0F0}" presName="txSpace" presStyleCnt="0"/>
      <dgm:spPr/>
    </dgm:pt>
    <dgm:pt modelId="{A2A7CBC9-0632-4FB7-8C28-0F4ECCD9707D}" type="pres">
      <dgm:prSet presAssocID="{D4DD9EDF-EAA7-49FA-83F0-FAA3B276D0F0}" presName="desTx" presStyleLbl="revTx" presStyleIdx="1" presStyleCnt="4">
        <dgm:presLayoutVars/>
      </dgm:prSet>
      <dgm:spPr/>
    </dgm:pt>
    <dgm:pt modelId="{44D861A7-9151-4C41-A4A2-7FABA4E02327}" type="pres">
      <dgm:prSet presAssocID="{F918BA17-A921-466C-9447-62EC17DEE822}" presName="sibTrans" presStyleCnt="0"/>
      <dgm:spPr/>
    </dgm:pt>
    <dgm:pt modelId="{CCC0B91C-AC3C-42E6-9A0A-FDBF91A3CC17}" type="pres">
      <dgm:prSet presAssocID="{98E2DC1B-12B6-425F-B0D9-05E585338BC6}" presName="compNode" presStyleCnt="0"/>
      <dgm:spPr/>
    </dgm:pt>
    <dgm:pt modelId="{D4A1A3D1-E9B0-4DDD-838A-1011B67B60F7}" type="pres">
      <dgm:prSet presAssocID="{98E2DC1B-12B6-425F-B0D9-05E585338BC6}" presName="iconRect" presStyleLbl="node1" presStyleIdx="1" presStyleCnt="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275409D0-E250-4D57-9A34-AF394B5FDAF2}" type="pres">
      <dgm:prSet presAssocID="{98E2DC1B-12B6-425F-B0D9-05E585338BC6}" presName="iconSpace" presStyleCnt="0"/>
      <dgm:spPr/>
    </dgm:pt>
    <dgm:pt modelId="{54C1DE1B-917C-4978-997C-63F94868C5D1}" type="pres">
      <dgm:prSet presAssocID="{98E2DC1B-12B6-425F-B0D9-05E585338BC6}" presName="parTx" presStyleLbl="revTx" presStyleIdx="2" presStyleCnt="4">
        <dgm:presLayoutVars>
          <dgm:chMax val="0"/>
          <dgm:chPref val="0"/>
        </dgm:presLayoutVars>
      </dgm:prSet>
      <dgm:spPr/>
    </dgm:pt>
    <dgm:pt modelId="{CEB654A9-743D-45C4-A813-A4AA82C9B24B}" type="pres">
      <dgm:prSet presAssocID="{98E2DC1B-12B6-425F-B0D9-05E585338BC6}" presName="txSpace" presStyleCnt="0"/>
      <dgm:spPr/>
    </dgm:pt>
    <dgm:pt modelId="{41A8CB3F-7FE0-4CEC-8C8A-D8E8B4B1F537}" type="pres">
      <dgm:prSet presAssocID="{98E2DC1B-12B6-425F-B0D9-05E585338BC6}" presName="desTx" presStyleLbl="revTx" presStyleIdx="3" presStyleCnt="4">
        <dgm:presLayoutVars/>
      </dgm:prSet>
      <dgm:spPr/>
    </dgm:pt>
  </dgm:ptLst>
  <dgm:cxnLst>
    <dgm:cxn modelId="{DF087E04-B8E7-44AB-B7EB-67469F86DAD2}" type="presOf" srcId="{D4DD9EDF-EAA7-49FA-83F0-FAA3B276D0F0}" destId="{66CE130C-83FC-4A58-9BD5-A0AFFFAF7A65}" srcOrd="0" destOrd="0" presId="urn:microsoft.com/office/officeart/2018/5/layout/CenteredIconLabelDescriptionList"/>
    <dgm:cxn modelId="{9737ED0B-ECDC-42DF-B860-ED9D5A4D12DB}" type="presOf" srcId="{A218F554-C74C-4E00-B9E6-7B88A43F2EC7}" destId="{41A8CB3F-7FE0-4CEC-8C8A-D8E8B4B1F537}" srcOrd="0" destOrd="0" presId="urn:microsoft.com/office/officeart/2018/5/layout/CenteredIconLabelDescriptionList"/>
    <dgm:cxn modelId="{393D870E-5776-4B80-BF47-DB9C486E464C}" srcId="{98E2DC1B-12B6-425F-B0D9-05E585338BC6}" destId="{C7AC996F-01A4-4B2D-983B-BA3BC4FB8595}" srcOrd="2" destOrd="0" parTransId="{CCCE5565-DC75-4FF7-A279-6299D0761242}" sibTransId="{6BAA5555-1839-4BCF-AAF9-F69EEABEDC47}"/>
    <dgm:cxn modelId="{C9DEE511-3741-4FC5-9140-600F961FD2C8}" srcId="{D4DD9EDF-EAA7-49FA-83F0-FAA3B276D0F0}" destId="{92CB864A-CEE5-49BA-BBDF-E8420CE0214C}" srcOrd="1" destOrd="0" parTransId="{A5B03214-50D9-4E14-9A22-CAD1C4E53D97}" sibTransId="{4D225637-4973-41EF-8254-2EF92137730B}"/>
    <dgm:cxn modelId="{ADDBAF1D-A648-44D6-869A-2A93DB60EF35}" type="presOf" srcId="{BCFB6C4D-8177-4C5C-BCD3-C4F37BE2E85E}" destId="{3E35EC45-7286-403E-9E50-54ED47761BB5}" srcOrd="0" destOrd="0" presId="urn:microsoft.com/office/officeart/2018/5/layout/CenteredIconLabelDescriptionList"/>
    <dgm:cxn modelId="{C3D2E94D-7EFD-444A-9B9C-38EAA3F4293F}" srcId="{BCFB6C4D-8177-4C5C-BCD3-C4F37BE2E85E}" destId="{D4DD9EDF-EAA7-49FA-83F0-FAA3B276D0F0}" srcOrd="0" destOrd="0" parTransId="{4F94994E-FCE6-416C-8401-30F6D32F2D08}" sibTransId="{F918BA17-A921-466C-9447-62EC17DEE822}"/>
    <dgm:cxn modelId="{EF29C650-F482-4B02-BCF2-3658F5B348BA}" srcId="{98E2DC1B-12B6-425F-B0D9-05E585338BC6}" destId="{A218F554-C74C-4E00-B9E6-7B88A43F2EC7}" srcOrd="0" destOrd="0" parTransId="{6ACDF522-6DA0-4017-AF29-68AA66C96935}" sibTransId="{F30F6EBA-7DC1-4E61-842C-10481CAEB7DF}"/>
    <dgm:cxn modelId="{71540760-2685-4BA4-AB7D-873A216687EF}" type="presOf" srcId="{27648BC9-5A53-469A-A1FD-9EC39DABAE37}" destId="{41A8CB3F-7FE0-4CEC-8C8A-D8E8B4B1F537}" srcOrd="0" destOrd="1" presId="urn:microsoft.com/office/officeart/2018/5/layout/CenteredIconLabelDescriptionList"/>
    <dgm:cxn modelId="{F4DAB08E-610C-418C-BD2F-892D19A44093}" type="presOf" srcId="{17FCEABF-1098-4EE7-8576-D87DA367FD31}" destId="{A2A7CBC9-0632-4FB7-8C28-0F4ECCD9707D}" srcOrd="0" destOrd="0" presId="urn:microsoft.com/office/officeart/2018/5/layout/CenteredIconLabelDescriptionList"/>
    <dgm:cxn modelId="{61065D9C-28AA-4BC7-BDB8-31B58BFC0299}" srcId="{98E2DC1B-12B6-425F-B0D9-05E585338BC6}" destId="{27648BC9-5A53-469A-A1FD-9EC39DABAE37}" srcOrd="1" destOrd="0" parTransId="{ECDCCFE9-3F06-4EDC-8F44-6EED98B475F7}" sibTransId="{0C20B52D-C470-423C-BEA0-ABAA0D8B53E8}"/>
    <dgm:cxn modelId="{B5E46EB4-BC4C-4B7F-A52D-AA18F0C59E54}" type="presOf" srcId="{98E2DC1B-12B6-425F-B0D9-05E585338BC6}" destId="{54C1DE1B-917C-4978-997C-63F94868C5D1}" srcOrd="0" destOrd="0" presId="urn:microsoft.com/office/officeart/2018/5/layout/CenteredIconLabelDescriptionList"/>
    <dgm:cxn modelId="{7CD599C1-2989-4EDA-9082-F0A82BE6AECF}" type="presOf" srcId="{92CB864A-CEE5-49BA-BBDF-E8420CE0214C}" destId="{A2A7CBC9-0632-4FB7-8C28-0F4ECCD9707D}" srcOrd="0" destOrd="1" presId="urn:microsoft.com/office/officeart/2018/5/layout/CenteredIconLabelDescriptionList"/>
    <dgm:cxn modelId="{25A3BFCD-87AF-4BD2-82DD-CE59EB75C218}" srcId="{D4DD9EDF-EAA7-49FA-83F0-FAA3B276D0F0}" destId="{17FCEABF-1098-4EE7-8576-D87DA367FD31}" srcOrd="0" destOrd="0" parTransId="{7D14527B-AC37-494B-8DDC-B8B8C51D9660}" sibTransId="{4D149668-F1AF-4D99-B0FA-F2E8AE87449B}"/>
    <dgm:cxn modelId="{105A63E9-8888-4A9D-85C3-2F4869FF642B}" type="presOf" srcId="{C7AC996F-01A4-4B2D-983B-BA3BC4FB8595}" destId="{41A8CB3F-7FE0-4CEC-8C8A-D8E8B4B1F537}" srcOrd="0" destOrd="2" presId="urn:microsoft.com/office/officeart/2018/5/layout/CenteredIconLabelDescriptionList"/>
    <dgm:cxn modelId="{26CCE3F8-E1D6-4A4B-A2E1-929C96920C58}" srcId="{BCFB6C4D-8177-4C5C-BCD3-C4F37BE2E85E}" destId="{98E2DC1B-12B6-425F-B0D9-05E585338BC6}" srcOrd="1" destOrd="0" parTransId="{29536211-DCCF-4C49-9720-CCFFFB9A24A7}" sibTransId="{B46925EB-CFC7-4732-B1CF-1A1E89CD8C03}"/>
    <dgm:cxn modelId="{A47BB0F4-5934-4A0A-B05F-4A2DE186C7EF}" type="presParOf" srcId="{3E35EC45-7286-403E-9E50-54ED47761BB5}" destId="{D128C71F-34E4-4DB4-8CDB-DBF87C5A6346}" srcOrd="0" destOrd="0" presId="urn:microsoft.com/office/officeart/2018/5/layout/CenteredIconLabelDescriptionList"/>
    <dgm:cxn modelId="{8DDDF962-0712-4305-938F-CAFCA7E117CB}" type="presParOf" srcId="{D128C71F-34E4-4DB4-8CDB-DBF87C5A6346}" destId="{94BE90DF-FE77-4526-9CA5-B99034E8DC80}" srcOrd="0" destOrd="0" presId="urn:microsoft.com/office/officeart/2018/5/layout/CenteredIconLabelDescriptionList"/>
    <dgm:cxn modelId="{DD17A854-B12B-4121-ACCC-6DDC734924FA}" type="presParOf" srcId="{D128C71F-34E4-4DB4-8CDB-DBF87C5A6346}" destId="{037240B9-498D-46FA-B866-44376F0D4FBF}" srcOrd="1" destOrd="0" presId="urn:microsoft.com/office/officeart/2018/5/layout/CenteredIconLabelDescriptionList"/>
    <dgm:cxn modelId="{382D70F8-3199-4BBD-967B-80A858688F68}" type="presParOf" srcId="{D128C71F-34E4-4DB4-8CDB-DBF87C5A6346}" destId="{66CE130C-83FC-4A58-9BD5-A0AFFFAF7A65}" srcOrd="2" destOrd="0" presId="urn:microsoft.com/office/officeart/2018/5/layout/CenteredIconLabelDescriptionList"/>
    <dgm:cxn modelId="{C4A69E4E-F58A-442E-8AF0-346EAEAE4C68}" type="presParOf" srcId="{D128C71F-34E4-4DB4-8CDB-DBF87C5A6346}" destId="{FAE9D8A8-72C7-49E8-9D98-3A9C85AD58E2}" srcOrd="3" destOrd="0" presId="urn:microsoft.com/office/officeart/2018/5/layout/CenteredIconLabelDescriptionList"/>
    <dgm:cxn modelId="{6E121CE4-9F30-4A9E-99D7-96D310CE1BD3}" type="presParOf" srcId="{D128C71F-34E4-4DB4-8CDB-DBF87C5A6346}" destId="{A2A7CBC9-0632-4FB7-8C28-0F4ECCD9707D}" srcOrd="4" destOrd="0" presId="urn:microsoft.com/office/officeart/2018/5/layout/CenteredIconLabelDescriptionList"/>
    <dgm:cxn modelId="{E866213E-C708-4F54-8E5F-42CE597C1AC6}" type="presParOf" srcId="{3E35EC45-7286-403E-9E50-54ED47761BB5}" destId="{44D861A7-9151-4C41-A4A2-7FABA4E02327}" srcOrd="1" destOrd="0" presId="urn:microsoft.com/office/officeart/2018/5/layout/CenteredIconLabelDescriptionList"/>
    <dgm:cxn modelId="{8540D995-9172-46A9-AC58-B726E6C5F93E}" type="presParOf" srcId="{3E35EC45-7286-403E-9E50-54ED47761BB5}" destId="{CCC0B91C-AC3C-42E6-9A0A-FDBF91A3CC17}" srcOrd="2" destOrd="0" presId="urn:microsoft.com/office/officeart/2018/5/layout/CenteredIconLabelDescriptionList"/>
    <dgm:cxn modelId="{C16114B6-591C-459E-9D64-88FE0F29481A}" type="presParOf" srcId="{CCC0B91C-AC3C-42E6-9A0A-FDBF91A3CC17}" destId="{D4A1A3D1-E9B0-4DDD-838A-1011B67B60F7}" srcOrd="0" destOrd="0" presId="urn:microsoft.com/office/officeart/2018/5/layout/CenteredIconLabelDescriptionList"/>
    <dgm:cxn modelId="{8BFA55BF-8312-4481-B122-8950FDA821A0}" type="presParOf" srcId="{CCC0B91C-AC3C-42E6-9A0A-FDBF91A3CC17}" destId="{275409D0-E250-4D57-9A34-AF394B5FDAF2}" srcOrd="1" destOrd="0" presId="urn:microsoft.com/office/officeart/2018/5/layout/CenteredIconLabelDescriptionList"/>
    <dgm:cxn modelId="{1810B45A-94A0-4EAD-9FB0-032768CEB455}" type="presParOf" srcId="{CCC0B91C-AC3C-42E6-9A0A-FDBF91A3CC17}" destId="{54C1DE1B-917C-4978-997C-63F94868C5D1}" srcOrd="2" destOrd="0" presId="urn:microsoft.com/office/officeart/2018/5/layout/CenteredIconLabelDescriptionList"/>
    <dgm:cxn modelId="{27DE80A5-B244-4C1B-9A4A-7D50489FA8A8}" type="presParOf" srcId="{CCC0B91C-AC3C-42E6-9A0A-FDBF91A3CC17}" destId="{CEB654A9-743D-45C4-A813-A4AA82C9B24B}" srcOrd="3" destOrd="0" presId="urn:microsoft.com/office/officeart/2018/5/layout/CenteredIconLabelDescriptionList"/>
    <dgm:cxn modelId="{8B5082D8-3007-4EAB-A13B-88BB4CDDF492}" type="presParOf" srcId="{CCC0B91C-AC3C-42E6-9A0A-FDBF91A3CC17}" destId="{41A8CB3F-7FE0-4CEC-8C8A-D8E8B4B1F53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067BE-C811-4623-B5AB-BCD71A22D036}">
      <dsp:nvSpPr>
        <dsp:cNvPr id="0" name=""/>
        <dsp:cNvSpPr/>
      </dsp:nvSpPr>
      <dsp:spPr>
        <a:xfrm>
          <a:off x="476861" y="400154"/>
          <a:ext cx="773613" cy="773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73FD09-6330-4992-97BA-3B311E40434C}">
      <dsp:nvSpPr>
        <dsp:cNvPr id="0" name=""/>
        <dsp:cNvSpPr/>
      </dsp:nvSpPr>
      <dsp:spPr>
        <a:xfrm>
          <a:off x="409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Science</a:t>
          </a:r>
        </a:p>
        <a:p>
          <a:pPr marL="0" lvl="0" indent="0" algn="ctr" defTabSz="711200">
            <a:lnSpc>
              <a:spcPct val="90000"/>
            </a:lnSpc>
            <a:spcBef>
              <a:spcPct val="0"/>
            </a:spcBef>
            <a:spcAft>
              <a:spcPct val="35000"/>
            </a:spcAft>
            <a:buNone/>
          </a:pPr>
          <a:r>
            <a:rPr lang="en-DK" sz="1600" kern="1200" dirty="0"/>
            <a:t>Make science more open!</a:t>
          </a:r>
          <a:endParaRPr lang="en-US" sz="1600" kern="1200" dirty="0"/>
        </a:p>
      </dsp:txBody>
      <dsp:txXfrm>
        <a:off x="4097" y="1706441"/>
        <a:ext cx="1719140" cy="2244741"/>
      </dsp:txXfrm>
    </dsp:sp>
    <dsp:sp modelId="{F67EDFB2-9767-4DFC-B2BD-41DE8AF319D9}">
      <dsp:nvSpPr>
        <dsp:cNvPr id="0" name=""/>
        <dsp:cNvSpPr/>
      </dsp:nvSpPr>
      <dsp:spPr>
        <a:xfrm>
          <a:off x="2496851" y="400154"/>
          <a:ext cx="773613" cy="773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F68E3-AE0B-4241-9953-1A13CFAD1F48}">
      <dsp:nvSpPr>
        <dsp:cNvPr id="0" name=""/>
        <dsp:cNvSpPr/>
      </dsp:nvSpPr>
      <dsp:spPr>
        <a:xfrm>
          <a:off x="2024087"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source</a:t>
          </a:r>
        </a:p>
        <a:p>
          <a:pPr marL="0" lvl="0" indent="0" algn="ctr" defTabSz="711200">
            <a:lnSpc>
              <a:spcPct val="90000"/>
            </a:lnSpc>
            <a:spcBef>
              <a:spcPct val="0"/>
            </a:spcBef>
            <a:spcAft>
              <a:spcPct val="35000"/>
            </a:spcAft>
            <a:buNone/>
          </a:pPr>
          <a:r>
            <a:rPr lang="en-DK" sz="1600" kern="1200" dirty="0"/>
            <a:t>What this software is doing?</a:t>
          </a:r>
        </a:p>
        <a:p>
          <a:pPr marL="0" lvl="0" indent="0" algn="ctr" defTabSz="711200">
            <a:lnSpc>
              <a:spcPct val="90000"/>
            </a:lnSpc>
            <a:spcBef>
              <a:spcPct val="0"/>
            </a:spcBef>
            <a:spcAft>
              <a:spcPct val="35000"/>
            </a:spcAft>
            <a:buNone/>
          </a:pPr>
          <a:r>
            <a:rPr lang="en-DK" sz="1600" kern="1200" dirty="0"/>
            <a:t>(parameters, versions, functions reused/inherited)</a:t>
          </a:r>
          <a:endParaRPr lang="en-US" sz="1600" kern="1200" dirty="0"/>
        </a:p>
      </dsp:txBody>
      <dsp:txXfrm>
        <a:off x="2024087" y="1706441"/>
        <a:ext cx="1719140" cy="2244741"/>
      </dsp:txXfrm>
    </dsp:sp>
    <dsp:sp modelId="{2604250F-965F-4FF8-A128-1DA068C95D68}">
      <dsp:nvSpPr>
        <dsp:cNvPr id="0" name=""/>
        <dsp:cNvSpPr/>
      </dsp:nvSpPr>
      <dsp:spPr>
        <a:xfrm>
          <a:off x="4516841" y="400154"/>
          <a:ext cx="773613" cy="773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61AB6-93CD-44F3-9CC6-9265F027AFAD}">
      <dsp:nvSpPr>
        <dsp:cNvPr id="0" name=""/>
        <dsp:cNvSpPr/>
      </dsp:nvSpPr>
      <dsp:spPr>
        <a:xfrm>
          <a:off x="404407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Data</a:t>
          </a:r>
        </a:p>
        <a:p>
          <a:pPr marL="0" lvl="0" indent="0" algn="ctr" defTabSz="711200">
            <a:lnSpc>
              <a:spcPct val="90000"/>
            </a:lnSpc>
            <a:spcBef>
              <a:spcPct val="0"/>
            </a:spcBef>
            <a:spcAft>
              <a:spcPct val="35000"/>
            </a:spcAft>
            <a:buNone/>
          </a:pPr>
          <a:r>
            <a:rPr lang="en-DK" sz="1600" kern="1200" dirty="0"/>
            <a:t>Which data are we handling?</a:t>
          </a:r>
        </a:p>
        <a:p>
          <a:pPr marL="0" lvl="0" indent="0" algn="ctr" defTabSz="711200">
            <a:lnSpc>
              <a:spcPct val="90000"/>
            </a:lnSpc>
            <a:spcBef>
              <a:spcPct val="0"/>
            </a:spcBef>
            <a:spcAft>
              <a:spcPct val="35000"/>
            </a:spcAft>
            <a:buNone/>
          </a:pPr>
          <a:r>
            <a:rPr lang="en-US" sz="1600" kern="1200" dirty="0"/>
            <a:t>How was measure, which </a:t>
          </a:r>
          <a:r>
            <a:rPr lang="en-US" sz="1600" kern="1200" dirty="0" err="1"/>
            <a:t>technology,units</a:t>
          </a:r>
          <a:r>
            <a:rPr lang="en-US" sz="1600" kern="1200" dirty="0"/>
            <a:t>, </a:t>
          </a:r>
          <a:r>
            <a:rPr lang="en-US" sz="1600" kern="1200" dirty="0" err="1"/>
            <a:t>etc</a:t>
          </a:r>
          <a:r>
            <a:rPr lang="en-US" sz="1600" kern="1200" dirty="0"/>
            <a:t>…</a:t>
          </a:r>
        </a:p>
        <a:p>
          <a:pPr marL="0" lvl="0" indent="0" algn="ctr" defTabSz="711200">
            <a:lnSpc>
              <a:spcPct val="90000"/>
            </a:lnSpc>
            <a:spcBef>
              <a:spcPct val="0"/>
            </a:spcBef>
            <a:spcAft>
              <a:spcPct val="35000"/>
            </a:spcAft>
            <a:buNone/>
          </a:pPr>
          <a:r>
            <a:rPr lang="en-US" sz="1600" kern="1200" dirty="0"/>
            <a:t>FAIR principles</a:t>
          </a:r>
        </a:p>
      </dsp:txBody>
      <dsp:txXfrm>
        <a:off x="4044078" y="1706441"/>
        <a:ext cx="1719140" cy="2244741"/>
      </dsp:txXfrm>
    </dsp:sp>
    <dsp:sp modelId="{AB16ECC7-EAC4-4680-89AB-9E4C4266DD72}">
      <dsp:nvSpPr>
        <dsp:cNvPr id="0" name=""/>
        <dsp:cNvSpPr/>
      </dsp:nvSpPr>
      <dsp:spPr>
        <a:xfrm>
          <a:off x="6536832" y="400154"/>
          <a:ext cx="773613" cy="773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7D6D4-EDE9-4960-A6BC-F7CD073A842A}">
      <dsp:nvSpPr>
        <dsp:cNvPr id="0" name=""/>
        <dsp:cNvSpPr/>
      </dsp:nvSpPr>
      <dsp:spPr>
        <a:xfrm>
          <a:off x="6064068" y="1706441"/>
          <a:ext cx="1719140"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Open community</a:t>
          </a:r>
        </a:p>
        <a:p>
          <a:pPr marL="0" lvl="0" indent="0" algn="ctr" defTabSz="711200">
            <a:lnSpc>
              <a:spcPct val="90000"/>
            </a:lnSpc>
            <a:spcBef>
              <a:spcPct val="0"/>
            </a:spcBef>
            <a:spcAft>
              <a:spcPct val="35000"/>
            </a:spcAft>
            <a:buNone/>
          </a:pPr>
          <a:r>
            <a:rPr lang="en-DK" sz="1600" kern="1200" dirty="0"/>
            <a:t>A community that their members interact to each other and collaborate</a:t>
          </a:r>
        </a:p>
        <a:p>
          <a:pPr marL="0" lvl="0" indent="0" algn="ctr" defTabSz="711200">
            <a:lnSpc>
              <a:spcPct val="90000"/>
            </a:lnSpc>
            <a:spcBef>
              <a:spcPct val="0"/>
            </a:spcBef>
            <a:spcAft>
              <a:spcPct val="35000"/>
            </a:spcAft>
            <a:buNone/>
          </a:pPr>
          <a:endParaRPr lang="en-DK" sz="1600" kern="1200" dirty="0"/>
        </a:p>
        <a:p>
          <a:pPr marL="0" lvl="0" indent="0" algn="ctr" defTabSz="711200">
            <a:lnSpc>
              <a:spcPct val="90000"/>
            </a:lnSpc>
            <a:spcBef>
              <a:spcPct val="0"/>
            </a:spcBef>
            <a:spcAft>
              <a:spcPct val="35000"/>
            </a:spcAft>
            <a:buNone/>
          </a:pPr>
          <a:r>
            <a:rPr lang="en-DK" sz="1600" kern="1200" dirty="0"/>
            <a:t>nf-core </a:t>
          </a:r>
          <a:r>
            <a:rPr lang="en-DK" sz="1600" kern="1200" dirty="0">
              <a:sym typeface="Wingdings" pitchFamily="2" charset="2"/>
            </a:rPr>
            <a:t> pipelines</a:t>
          </a:r>
        </a:p>
        <a:p>
          <a:pPr marL="0" lvl="0" indent="0" algn="ctr" defTabSz="711200">
            <a:lnSpc>
              <a:spcPct val="90000"/>
            </a:lnSpc>
            <a:spcBef>
              <a:spcPct val="0"/>
            </a:spcBef>
            <a:spcAft>
              <a:spcPct val="35000"/>
            </a:spcAft>
            <a:buNone/>
          </a:pPr>
          <a:r>
            <a:rPr lang="en-DK" sz="1600" kern="1200" dirty="0">
              <a:sym typeface="Wingdings" pitchFamily="2" charset="2"/>
            </a:rPr>
            <a:t>Slack chat community</a:t>
          </a:r>
          <a:endParaRPr lang="en-US" sz="1600" kern="1200" dirty="0"/>
        </a:p>
      </dsp:txBody>
      <dsp:txXfrm>
        <a:off x="6064068" y="1706441"/>
        <a:ext cx="1719140" cy="2244741"/>
      </dsp:txXfrm>
    </dsp:sp>
    <dsp:sp modelId="{518C21DE-4663-459B-9237-B853721AB71F}">
      <dsp:nvSpPr>
        <dsp:cNvPr id="0" name=""/>
        <dsp:cNvSpPr/>
      </dsp:nvSpPr>
      <dsp:spPr>
        <a:xfrm>
          <a:off x="8910973" y="400154"/>
          <a:ext cx="773613" cy="773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CCFA4-9080-4A25-BA05-823D780A9507}">
      <dsp:nvSpPr>
        <dsp:cNvPr id="0" name=""/>
        <dsp:cNvSpPr/>
      </dsp:nvSpPr>
      <dsp:spPr>
        <a:xfrm>
          <a:off x="8084058" y="1706441"/>
          <a:ext cx="2427443" cy="2244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1600" b="1" kern="1200" dirty="0"/>
            <a:t>Genomics workflows </a:t>
          </a:r>
        </a:p>
        <a:p>
          <a:pPr marL="0" lvl="0" indent="0" algn="ctr" defTabSz="711200">
            <a:lnSpc>
              <a:spcPct val="90000"/>
            </a:lnSpc>
            <a:spcBef>
              <a:spcPct val="0"/>
            </a:spcBef>
            <a:spcAft>
              <a:spcPct val="35000"/>
            </a:spcAft>
            <a:buNone/>
          </a:pPr>
          <a:r>
            <a:rPr lang="en-DK" sz="1600" kern="1200" dirty="0"/>
            <a:t>First pipelines meant for that, large files per samples with many rows and columns,different formats (binary, tab separated, etc..) parallel processess, different sorftware, languages (python, R, matlab, …), takes decisions for the next processes</a:t>
          </a:r>
          <a:endParaRPr lang="en-US" sz="1600" kern="1200" dirty="0"/>
        </a:p>
      </dsp:txBody>
      <dsp:txXfrm>
        <a:off x="8084058" y="1706441"/>
        <a:ext cx="2427443" cy="22447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BE90DF-FE77-4526-9CA5-B99034E8DC80}">
      <dsp:nvSpPr>
        <dsp:cNvPr id="0" name=""/>
        <dsp:cNvSpPr/>
      </dsp:nvSpPr>
      <dsp:spPr>
        <a:xfrm>
          <a:off x="2169914" y="7862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CE130C-83FC-4A58-9BD5-A0AFFFAF7A65}">
      <dsp:nvSpPr>
        <dsp:cNvPr id="0" name=""/>
        <dsp:cNvSpPr/>
      </dsp:nvSpPr>
      <dsp:spPr>
        <a:xfrm>
          <a:off x="765914" y="176415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DK" sz="2300" kern="1200"/>
            <a:t>Nextflow fundational training:</a:t>
          </a:r>
          <a:endParaRPr lang="en-US" sz="2300" kern="1200"/>
        </a:p>
      </dsp:txBody>
      <dsp:txXfrm>
        <a:off x="765914" y="1764155"/>
        <a:ext cx="4320000" cy="648000"/>
      </dsp:txXfrm>
    </dsp:sp>
    <dsp:sp modelId="{A2A7CBC9-0632-4FB7-8C28-0F4ECCD9707D}">
      <dsp:nvSpPr>
        <dsp:cNvPr id="0" name=""/>
        <dsp:cNvSpPr/>
      </dsp:nvSpPr>
      <dsp:spPr>
        <a:xfrm>
          <a:off x="765914" y="2492866"/>
          <a:ext cx="4320000" cy="162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a:hlinkClick xmlns:r="http://schemas.openxmlformats.org/officeDocument/2006/relationships" r:id="rId3"/>
            </a:rPr>
            <a:t>https://nextflow.io</a:t>
          </a:r>
          <a:r>
            <a:rPr lang="en-GB" sz="1700" kern="1200"/>
            <a:t> </a:t>
          </a:r>
          <a:endParaRPr lang="en-US" sz="1700" kern="1200"/>
        </a:p>
        <a:p>
          <a:pPr marL="0" lvl="0" indent="0" algn="ctr" defTabSz="755650">
            <a:lnSpc>
              <a:spcPct val="90000"/>
            </a:lnSpc>
            <a:spcBef>
              <a:spcPct val="0"/>
            </a:spcBef>
            <a:spcAft>
              <a:spcPct val="35000"/>
            </a:spcAft>
            <a:buNone/>
          </a:pPr>
          <a:r>
            <a:rPr lang="en-GB" sz="1700" kern="1200">
              <a:hlinkClick xmlns:r="http://schemas.openxmlformats.org/officeDocument/2006/relationships" r:id="rId4"/>
            </a:rPr>
            <a:t>https://training.nextflow.io</a:t>
          </a:r>
          <a:r>
            <a:rPr lang="en-GB" sz="1700" kern="1200"/>
            <a:t> course material</a:t>
          </a:r>
          <a:endParaRPr lang="en-US" sz="1700" kern="1200"/>
        </a:p>
      </dsp:txBody>
      <dsp:txXfrm>
        <a:off x="765914" y="2492866"/>
        <a:ext cx="4320000" cy="1621312"/>
      </dsp:txXfrm>
    </dsp:sp>
    <dsp:sp modelId="{D4A1A3D1-E9B0-4DDD-838A-1011B67B60F7}">
      <dsp:nvSpPr>
        <dsp:cNvPr id="0" name=""/>
        <dsp:cNvSpPr/>
      </dsp:nvSpPr>
      <dsp:spPr>
        <a:xfrm>
          <a:off x="7245914" y="78626"/>
          <a:ext cx="1512000" cy="1512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1DE1B-917C-4978-997C-63F94868C5D1}">
      <dsp:nvSpPr>
        <dsp:cNvPr id="0" name=""/>
        <dsp:cNvSpPr/>
      </dsp:nvSpPr>
      <dsp:spPr>
        <a:xfrm>
          <a:off x="5841914" y="176415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DK" sz="2300" kern="1200"/>
            <a:t>How to use it in Azure environment:</a:t>
          </a:r>
          <a:endParaRPr lang="en-US" sz="2300" kern="1200"/>
        </a:p>
      </dsp:txBody>
      <dsp:txXfrm>
        <a:off x="5841914" y="1764155"/>
        <a:ext cx="4320000" cy="648000"/>
      </dsp:txXfrm>
    </dsp:sp>
    <dsp:sp modelId="{41A8CB3F-7FE0-4CEC-8C8A-D8E8B4B1F537}">
      <dsp:nvSpPr>
        <dsp:cNvPr id="0" name=""/>
        <dsp:cNvSpPr/>
      </dsp:nvSpPr>
      <dsp:spPr>
        <a:xfrm>
          <a:off x="5841914" y="2492866"/>
          <a:ext cx="4320000" cy="162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hlinkClick xmlns:r="http://schemas.openxmlformats.org/officeDocument/2006/relationships" r:id="rId7"/>
            </a:rPr>
            <a:t>https://www.nextflow.io/blog/2021/introducing-nextflow-for-azure-batch.html</a:t>
          </a:r>
          <a:endParaRPr lang="en-US" sz="1700" kern="1200" dirty="0"/>
        </a:p>
        <a:p>
          <a:pPr marL="0" lvl="0" indent="0" algn="ctr" defTabSz="755650">
            <a:lnSpc>
              <a:spcPct val="90000"/>
            </a:lnSpc>
            <a:spcBef>
              <a:spcPct val="0"/>
            </a:spcBef>
            <a:spcAft>
              <a:spcPct val="35000"/>
            </a:spcAft>
            <a:buNone/>
          </a:pPr>
          <a:r>
            <a:rPr lang="en-GB" sz="1700" kern="1200">
              <a:hlinkClick xmlns:r="http://schemas.openxmlformats.org/officeDocument/2006/relationships" r:id="rId8"/>
            </a:rPr>
            <a:t>https://seqera.io/blog/nextflow-and-azure-batch-part-1-of-2/</a:t>
          </a:r>
          <a:endParaRPr lang="en-US" sz="1700" kern="1200"/>
        </a:p>
        <a:p>
          <a:pPr marL="0" lvl="0" indent="0" algn="ctr" defTabSz="755650">
            <a:lnSpc>
              <a:spcPct val="90000"/>
            </a:lnSpc>
            <a:spcBef>
              <a:spcPct val="0"/>
            </a:spcBef>
            <a:spcAft>
              <a:spcPct val="35000"/>
            </a:spcAft>
            <a:buNone/>
          </a:pPr>
          <a:r>
            <a:rPr lang="en-GB" sz="1700" kern="1200">
              <a:hlinkClick xmlns:r="http://schemas.openxmlformats.org/officeDocument/2006/relationships" r:id="rId9"/>
            </a:rPr>
            <a:t>https://shaunchuah.github.io/posts/setting-up-azure-with-nextflow</a:t>
          </a:r>
          <a:endParaRPr lang="en-US" sz="1700" kern="1200"/>
        </a:p>
      </dsp:txBody>
      <dsp:txXfrm>
        <a:off x="5841914" y="2492866"/>
        <a:ext cx="4320000" cy="162131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11/10/2024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203378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a:t>
            </a:r>
            <a:r>
              <a:rPr lang="en-GB" b="1" i="0" dirty="0">
                <a:solidFill>
                  <a:srgbClr val="222222"/>
                </a:solidFill>
                <a:effectLst/>
                <a:latin typeface="Harding"/>
              </a:rPr>
              <a:t>a</a:t>
            </a:r>
            <a:r>
              <a:rPr lang="en-GB" b="0" i="0" dirty="0">
                <a:solidFill>
                  <a:srgbClr val="222222"/>
                </a:solidFill>
                <a:effectLst/>
                <a:latin typeface="Harding"/>
              </a:rPr>
              <a:t>) </a:t>
            </a:r>
            <a:r>
              <a:rPr lang="en-GB" b="0" i="1" dirty="0">
                <a:solidFill>
                  <a:srgbClr val="222222"/>
                </a:solidFill>
                <a:effectLst/>
                <a:latin typeface="Harding"/>
              </a:rPr>
              <a:t>Leishmania infantum</a:t>
            </a:r>
            <a:r>
              <a:rPr lang="en-GB" b="0" i="0" dirty="0">
                <a:solidFill>
                  <a:srgbClr val="222222"/>
                </a:solidFill>
                <a:effectLst/>
                <a:latin typeface="Harding"/>
              </a:rPr>
              <a:t> clone JPCM5 genome annotation was carried out using either a native or a </a:t>
            </a:r>
            <a:r>
              <a:rPr lang="en-GB" b="0" i="0" dirty="0" err="1">
                <a:solidFill>
                  <a:srgbClr val="222222"/>
                </a:solidFill>
                <a:effectLst/>
                <a:latin typeface="Harding"/>
              </a:rPr>
              <a:t>dockerized</a:t>
            </a:r>
            <a:r>
              <a:rPr lang="en-GB" b="0" i="0" dirty="0">
                <a:solidFill>
                  <a:srgbClr val="222222"/>
                </a:solidFill>
                <a:effectLst/>
                <a:latin typeface="Harding"/>
              </a:rPr>
              <a:t> (Debian Linux) version of the Companion eukaryotic annotation pipeline. The native and </a:t>
            </a:r>
            <a:r>
              <a:rPr lang="en-GB" b="0" i="0" dirty="0" err="1">
                <a:solidFill>
                  <a:srgbClr val="222222"/>
                </a:solidFill>
                <a:effectLst/>
                <a:latin typeface="Harding"/>
              </a:rPr>
              <a:t>dockerized</a:t>
            </a:r>
            <a:r>
              <a:rPr lang="en-GB" b="0" i="0" dirty="0">
                <a:solidFill>
                  <a:srgbClr val="222222"/>
                </a:solidFill>
                <a:effectLst/>
                <a:latin typeface="Harding"/>
              </a:rPr>
              <a:t> versions were run on both Mac OSX and Amazon Linux platforms. The Venn diagram, plotted using the annotated genes, reveals small discrepancies when comparing the genomic coordinates of predicted coding genes, non-coding RNAs, and pseudogenes. (</a:t>
            </a:r>
            <a:r>
              <a:rPr lang="en-GB" b="1" i="0" dirty="0">
                <a:solidFill>
                  <a:srgbClr val="222222"/>
                </a:solidFill>
                <a:effectLst/>
                <a:latin typeface="Harding"/>
              </a:rPr>
              <a:t>b</a:t>
            </a:r>
            <a:r>
              <a:rPr lang="en-GB" b="0" i="0" dirty="0">
                <a:solidFill>
                  <a:srgbClr val="222222"/>
                </a:solidFill>
                <a:effectLst/>
                <a:latin typeface="Harding"/>
              </a:rPr>
              <a:t>) Some disparities included the annotation of the same genes at different genomic coordinates. Completely identical annotations were obtained when using the </a:t>
            </a:r>
            <a:r>
              <a:rPr lang="en-GB" b="0" i="0" dirty="0" err="1">
                <a:solidFill>
                  <a:srgbClr val="222222"/>
                </a:solidFill>
                <a:effectLst/>
                <a:latin typeface="Harding"/>
              </a:rPr>
              <a:t>dockerized</a:t>
            </a:r>
            <a:r>
              <a:rPr lang="en-GB" b="0" i="0" dirty="0">
                <a:solidFill>
                  <a:srgbClr val="222222"/>
                </a:solidFill>
                <a:effectLst/>
                <a:latin typeface="Harding"/>
              </a:rPr>
              <a:t> version on either the Mac OSX or Amazon Linux platforms. (</a:t>
            </a:r>
            <a:r>
              <a:rPr lang="en-GB" b="1" i="0" dirty="0">
                <a:solidFill>
                  <a:srgbClr val="222222"/>
                </a:solidFill>
                <a:effectLst/>
                <a:latin typeface="Harding"/>
              </a:rPr>
              <a:t>c</a:t>
            </a:r>
            <a:r>
              <a:rPr lang="en-GB" b="0" i="0" dirty="0">
                <a:solidFill>
                  <a:srgbClr val="222222"/>
                </a:solidFill>
                <a:effectLst/>
                <a:latin typeface="Harding"/>
              </a:rPr>
              <a:t>) Comparison of the </a:t>
            </a:r>
            <a:r>
              <a:rPr lang="en-GB" b="0" i="0" dirty="0" err="1">
                <a:solidFill>
                  <a:srgbClr val="222222"/>
                </a:solidFill>
                <a:effectLst/>
                <a:latin typeface="Harding"/>
              </a:rPr>
              <a:t>Kallisto</a:t>
            </a:r>
            <a:r>
              <a:rPr lang="en-GB" b="0" i="0" dirty="0">
                <a:solidFill>
                  <a:srgbClr val="222222"/>
                </a:solidFill>
                <a:effectLst/>
                <a:latin typeface="Harding"/>
              </a:rPr>
              <a:t> and Sleuth pipelines, applied to find differentially expressed genes (</a:t>
            </a:r>
            <a:r>
              <a:rPr lang="en-GB" b="0" i="1" dirty="0">
                <a:solidFill>
                  <a:srgbClr val="222222"/>
                </a:solidFill>
                <a:effectLst/>
                <a:latin typeface="Harding"/>
              </a:rPr>
              <a:t>q</a:t>
            </a:r>
            <a:r>
              <a:rPr lang="en-GB" b="0" i="0" dirty="0">
                <a:solidFill>
                  <a:srgbClr val="222222"/>
                </a:solidFill>
                <a:effectLst/>
                <a:latin typeface="Harding"/>
              </a:rPr>
              <a:t>-value &lt; 0.01) in an RNA-</a:t>
            </a:r>
            <a:r>
              <a:rPr lang="en-GB" b="0" i="0" dirty="0" err="1">
                <a:solidFill>
                  <a:srgbClr val="222222"/>
                </a:solidFill>
                <a:effectLst/>
                <a:latin typeface="Harding"/>
              </a:rPr>
              <a:t>seq</a:t>
            </a:r>
            <a:r>
              <a:rPr lang="en-GB" b="0" i="0" dirty="0">
                <a:solidFill>
                  <a:srgbClr val="222222"/>
                </a:solidFill>
                <a:effectLst/>
                <a:latin typeface="Harding"/>
              </a:rPr>
              <a:t> experiment, using data from human lung fibroblasts, revealed differences when carried out on either the Mac OSX or the Amazon Linux platform. Both platforms produced identical readouts when deploying the </a:t>
            </a:r>
            <a:r>
              <a:rPr lang="en-GB" b="0" i="0" dirty="0" err="1">
                <a:solidFill>
                  <a:srgbClr val="222222"/>
                </a:solidFill>
                <a:effectLst/>
                <a:latin typeface="Harding"/>
              </a:rPr>
              <a:t>dockerized</a:t>
            </a:r>
            <a:r>
              <a:rPr lang="en-GB" b="0" i="0" dirty="0">
                <a:solidFill>
                  <a:srgbClr val="222222"/>
                </a:solidFill>
                <a:effectLst/>
                <a:latin typeface="Harding"/>
              </a:rPr>
              <a:t> version of the pipeline. All analyses were carried out at least twice and checked for numerical stability.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a:t>
            </a:r>
          </a:p>
          <a:p>
            <a:endParaRPr lang="en-DK" dirty="0"/>
          </a:p>
          <a:p>
            <a:r>
              <a:rPr lang="en-DK" dirty="0"/>
              <a:t>Nextflow is based on few primitives:</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99803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11/10/2024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11/10/2024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3315031" y="1380754"/>
            <a:ext cx="5561938" cy="2513516"/>
          </a:xfrm>
        </p:spPr>
        <p:txBody>
          <a:bodyPr>
            <a:normAutofit/>
          </a:bodyPr>
          <a:lstStyle/>
          <a:p>
            <a:r>
              <a:rPr lang="en-DK" dirty="0"/>
              <a:t>Introduction to Nextflow</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3315031" y="4076802"/>
            <a:ext cx="5561938" cy="1534587"/>
          </a:xfrm>
        </p:spPr>
        <p:txBody>
          <a:bodyPr>
            <a:normAutofit/>
          </a:bodyPr>
          <a:lstStyle/>
          <a:p>
            <a:r>
              <a:rPr lang="en-DK" dirty="0"/>
              <a:t>A</a:t>
            </a:r>
            <a:r>
              <a:rPr lang="en-GB" dirty="0"/>
              <a:t>l</a:t>
            </a:r>
            <a:r>
              <a:rPr lang="en-DK" dirty="0"/>
              <a:t>bert Palleja – Jakob Jespersen</a:t>
            </a:r>
          </a:p>
          <a:p>
            <a:r>
              <a:rPr lang="en-DK" dirty="0"/>
              <a:t>Group meeting 2024-01-25</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838200" y="143224"/>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tretch>
            <a:fillRect/>
          </a:stretch>
        </p:blipFill>
        <p:spPr>
          <a:xfrm>
            <a:off x="6617775" y="2457062"/>
            <a:ext cx="5093775" cy="1046539"/>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1012559"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6617775" y="4601786"/>
            <a:ext cx="5093775" cy="839632"/>
          </a:xfrm>
          <a:prstGeom prst="rect">
            <a:avLst/>
          </a:prstGeom>
        </p:spPr>
      </p:pic>
    </p:spTree>
    <p:extLst>
      <p:ext uri="{BB962C8B-B14F-4D97-AF65-F5344CB8AC3E}">
        <p14:creationId xmlns:p14="http://schemas.microsoft.com/office/powerpoint/2010/main" val="283995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F56817F-CF26-0FF4-F893-9895E53C1D12}"/>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kern="1200">
                <a:solidFill>
                  <a:srgbClr val="FFFFFF"/>
                </a:solidFill>
                <a:latin typeface="+mj-lt"/>
                <a:ea typeface="+mj-ea"/>
                <a:cs typeface="+mj-cs"/>
              </a:rPr>
              <a:t>Installing Nextflow and running the first scripts</a:t>
            </a:r>
          </a:p>
        </p:txBody>
      </p:sp>
      <p:pic>
        <p:nvPicPr>
          <p:cNvPr id="5" name="Picture 4" descr="A screenshot of a computer&#10;&#10;Description automatically generated">
            <a:extLst>
              <a:ext uri="{FF2B5EF4-FFF2-40B4-BE49-F238E27FC236}">
                <a16:creationId xmlns:a16="http://schemas.microsoft.com/office/drawing/2014/main" id="{0EC5DAAD-0D41-37B4-1DA5-5D9EB12C2708}"/>
              </a:ext>
            </a:extLst>
          </p:cNvPr>
          <p:cNvPicPr>
            <a:picLocks noChangeAspect="1"/>
          </p:cNvPicPr>
          <p:nvPr/>
        </p:nvPicPr>
        <p:blipFill>
          <a:blip r:embed="rId2"/>
          <a:stretch>
            <a:fillRect/>
          </a:stretch>
        </p:blipFill>
        <p:spPr>
          <a:xfrm>
            <a:off x="5135526" y="58790"/>
            <a:ext cx="6027774" cy="6697530"/>
          </a:xfrm>
          <a:prstGeom prst="rect">
            <a:avLst/>
          </a:prstGeom>
        </p:spPr>
      </p:pic>
    </p:spTree>
    <p:extLst>
      <p:ext uri="{BB962C8B-B14F-4D97-AF65-F5344CB8AC3E}">
        <p14:creationId xmlns:p14="http://schemas.microsoft.com/office/powerpoint/2010/main" val="607146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7C0833-0DA6-8636-88E7-F349A72C1F07}"/>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Resources</a:t>
            </a:r>
          </a:p>
        </p:txBody>
      </p:sp>
      <p:graphicFrame>
        <p:nvGraphicFramePr>
          <p:cNvPr id="6" name="TextBox 3">
            <a:extLst>
              <a:ext uri="{FF2B5EF4-FFF2-40B4-BE49-F238E27FC236}">
                <a16:creationId xmlns:a16="http://schemas.microsoft.com/office/drawing/2014/main" id="{8A9DC325-EAB2-E994-7FD1-2E4483490FA8}"/>
              </a:ext>
            </a:extLst>
          </p:cNvPr>
          <p:cNvGraphicFramePr/>
          <p:nvPr>
            <p:extLst>
              <p:ext uri="{D42A27DB-BD31-4B8C-83A1-F6EECF244321}">
                <p14:modId xmlns:p14="http://schemas.microsoft.com/office/powerpoint/2010/main" val="9271831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816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Outline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F2272755-7EA3-FEF8-1493-93B4C12B6DBC}"/>
              </a:ext>
            </a:extLst>
          </p:cNvPr>
          <p:cNvSpPr txBox="1"/>
          <p:nvPr/>
        </p:nvSpPr>
        <p:spPr>
          <a:xfrm>
            <a:off x="5269690" y="1153572"/>
            <a:ext cx="6906491" cy="55856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dirty="0"/>
              <a:t>Behind </a:t>
            </a:r>
            <a:r>
              <a:rPr lang="en-US" dirty="0" err="1"/>
              <a:t>nextflow</a:t>
            </a:r>
            <a:endParaRPr lang="en-US" dirty="0"/>
          </a:p>
          <a:p>
            <a:pPr marL="285750" indent="-228600">
              <a:lnSpc>
                <a:spcPct val="90000"/>
              </a:lnSpc>
              <a:spcAft>
                <a:spcPts val="600"/>
              </a:spcAft>
              <a:buFont typeface="Arial" panose="020B0604020202020204" pitchFamily="34" charset="0"/>
              <a:buChar char="•"/>
            </a:pPr>
            <a:r>
              <a:rPr lang="en-US" dirty="0"/>
              <a:t>Why do we need a Community effort?</a:t>
            </a:r>
          </a:p>
          <a:p>
            <a:pPr marL="285750" indent="-228600">
              <a:lnSpc>
                <a:spcPct val="90000"/>
              </a:lnSpc>
              <a:spcAft>
                <a:spcPts val="600"/>
              </a:spcAft>
              <a:buFont typeface="Arial" panose="020B0604020202020204" pitchFamily="34" charset="0"/>
              <a:buChar char="•"/>
            </a:pPr>
            <a:r>
              <a:rPr lang="en-US" dirty="0" err="1"/>
              <a:t>Nextflow</a:t>
            </a:r>
            <a:r>
              <a:rPr lang="en-US" dirty="0"/>
              <a:t> - Basic concepts</a:t>
            </a:r>
          </a:p>
          <a:p>
            <a:pPr marL="285750" indent="-228600">
              <a:lnSpc>
                <a:spcPct val="90000"/>
              </a:lnSpc>
              <a:spcAft>
                <a:spcPts val="600"/>
              </a:spcAft>
              <a:buFont typeface="Arial" panose="020B0604020202020204" pitchFamily="34" charset="0"/>
              <a:buChar char="•"/>
            </a:pPr>
            <a:r>
              <a:rPr lang="en-US" b="0" i="0" dirty="0" err="1">
                <a:effectLst/>
              </a:rPr>
              <a:t>Nextflow’s</a:t>
            </a:r>
            <a:r>
              <a:rPr lang="en-US" b="0" i="0" dirty="0">
                <a:effectLst/>
              </a:rPr>
              <a:t> core features</a:t>
            </a:r>
          </a:p>
          <a:p>
            <a:pPr marL="285750" indent="-228600">
              <a:lnSpc>
                <a:spcPct val="90000"/>
              </a:lnSpc>
              <a:spcAft>
                <a:spcPts val="600"/>
              </a:spcAft>
              <a:buFont typeface="Arial" panose="020B0604020202020204" pitchFamily="34" charset="0"/>
              <a:buChar char="•"/>
            </a:pPr>
            <a:r>
              <a:rPr lang="en-US" dirty="0"/>
              <a:t>A </a:t>
            </a:r>
            <a:r>
              <a:rPr lang="en-US" dirty="0" err="1"/>
              <a:t>Nextflow</a:t>
            </a:r>
            <a:r>
              <a:rPr lang="en-US" dirty="0"/>
              <a:t> script</a:t>
            </a:r>
            <a:endParaRPr lang="en-US" b="0" i="0" dirty="0">
              <a:effectLst/>
            </a:endParaRPr>
          </a:p>
          <a:p>
            <a:pPr marL="285750" indent="-228600">
              <a:lnSpc>
                <a:spcPct val="90000"/>
              </a:lnSpc>
              <a:spcAft>
                <a:spcPts val="600"/>
              </a:spcAft>
              <a:buFont typeface="Arial" panose="020B0604020202020204" pitchFamily="34" charset="0"/>
              <a:buChar char="•"/>
            </a:pPr>
            <a:r>
              <a:rPr lang="en-US" sz="1800" dirty="0"/>
              <a:t>Installing </a:t>
            </a:r>
            <a:r>
              <a:rPr lang="en-US" sz="1800" dirty="0" err="1"/>
              <a:t>Nextflow</a:t>
            </a:r>
            <a:r>
              <a:rPr lang="en-US" sz="1800" dirty="0"/>
              <a:t> and running the first scripts</a:t>
            </a:r>
          </a:p>
          <a:p>
            <a:pPr marL="285750" indent="-228600">
              <a:lnSpc>
                <a:spcPct val="90000"/>
              </a:lnSpc>
              <a:spcAft>
                <a:spcPts val="600"/>
              </a:spcAft>
              <a:buFont typeface="Arial" panose="020B0604020202020204" pitchFamily="34" charset="0"/>
              <a:buChar char="•"/>
            </a:pPr>
            <a:r>
              <a:rPr lang="en-US" dirty="0" err="1"/>
              <a:t>Nextflow</a:t>
            </a:r>
            <a:r>
              <a:rPr lang="en-US" dirty="0"/>
              <a:t> and Azure batch</a:t>
            </a:r>
          </a:p>
          <a:p>
            <a:pPr marL="285750" indent="-228600">
              <a:lnSpc>
                <a:spcPct val="90000"/>
              </a:lnSpc>
              <a:spcAft>
                <a:spcPts val="600"/>
              </a:spcAft>
              <a:buFont typeface="Arial" panose="020B0604020202020204" pitchFamily="34" charset="0"/>
              <a:buChar char="•"/>
            </a:pPr>
            <a:r>
              <a:rPr lang="en-US" dirty="0" err="1"/>
              <a:t>nf</a:t>
            </a:r>
            <a:r>
              <a:rPr lang="en-US" dirty="0"/>
              <a:t>-metagenomics pipeline</a:t>
            </a:r>
          </a:p>
          <a:p>
            <a:pPr marL="285750" indent="-228600">
              <a:lnSpc>
                <a:spcPct val="90000"/>
              </a:lnSpc>
              <a:spcAft>
                <a:spcPts val="600"/>
              </a:spcAft>
              <a:buFont typeface="Arial" panose="020B0604020202020204" pitchFamily="34" charset="0"/>
              <a:buChar char="•"/>
            </a:pPr>
            <a:r>
              <a:rPr lang="en-US" dirty="0"/>
              <a:t>Resources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85243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07DEF8-5483-FB9C-7C1F-09FD68DB561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Behind Nextflow</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extBox 3">
            <a:extLst>
              <a:ext uri="{FF2B5EF4-FFF2-40B4-BE49-F238E27FC236}">
                <a16:creationId xmlns:a16="http://schemas.microsoft.com/office/drawing/2014/main" id="{750A4C11-15A8-96DD-4074-17426DD9C691}"/>
              </a:ext>
            </a:extLst>
          </p:cNvPr>
          <p:cNvGraphicFramePr/>
          <p:nvPr>
            <p:extLst>
              <p:ext uri="{D42A27DB-BD31-4B8C-83A1-F6EECF244321}">
                <p14:modId xmlns:p14="http://schemas.microsoft.com/office/powerpoint/2010/main" val="320692770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976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1632454" y="2483844"/>
            <a:ext cx="3569049" cy="1021907"/>
          </a:xfrm>
          <a:prstGeom prst="rect">
            <a:avLst/>
          </a:prstGeom>
        </p:spPr>
      </p:pic>
      <p:pic>
        <p:nvPicPr>
          <p:cNvPr id="7" name="Picture 6" descr="A diagram of different types of numbers&#10;&#10;Description automatically generated with medium confidence">
            <a:extLst>
              <a:ext uri="{FF2B5EF4-FFF2-40B4-BE49-F238E27FC236}">
                <a16:creationId xmlns:a16="http://schemas.microsoft.com/office/drawing/2014/main" id="{23002401-1347-5FA8-1605-024A6B2F1894}"/>
              </a:ext>
            </a:extLst>
          </p:cNvPr>
          <p:cNvPicPr>
            <a:picLocks noChangeAspect="1"/>
          </p:cNvPicPr>
          <p:nvPr/>
        </p:nvPicPr>
        <p:blipFill>
          <a:blip r:embed="rId4"/>
          <a:stretch>
            <a:fillRect/>
          </a:stretch>
        </p:blipFill>
        <p:spPr>
          <a:xfrm>
            <a:off x="5985063" y="2261934"/>
            <a:ext cx="4329153" cy="2653635"/>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5"/>
          <a:stretch>
            <a:fillRect/>
          </a:stretch>
        </p:blipFill>
        <p:spPr>
          <a:xfrm>
            <a:off x="1649686" y="3768367"/>
            <a:ext cx="3840791" cy="2004941"/>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1386700" y="1599573"/>
            <a:ext cx="9196726" cy="662361"/>
          </a:xfrm>
          <a:prstGeom prst="rect">
            <a:avLst/>
          </a:prstGeom>
          <a:noFill/>
        </p:spPr>
        <p:txBody>
          <a:bodyPr wrap="square" rtlCol="0">
            <a:spAutoFit/>
          </a:bodyPr>
          <a:lstStyle/>
          <a:p>
            <a:pPr defTabSz="713232">
              <a:spcAft>
                <a:spcPts val="600"/>
              </a:spcAft>
            </a:pPr>
            <a:r>
              <a:rPr lang="en-GB" sz="1404"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701524" y="5072121"/>
            <a:ext cx="3643265" cy="1326645"/>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results with different environments </a:t>
            </a:r>
          </a:p>
          <a:p>
            <a:pPr marL="222885" indent="-222885" defTabSz="713232">
              <a:spcAft>
                <a:spcPts val="600"/>
              </a:spcAft>
              <a:buFont typeface="Arial" panose="020B0604020202020204" pitchFamily="34" charset="0"/>
              <a:buChar char="•"/>
            </a:pPr>
            <a:endParaRPr lang="en-GB" sz="1404" kern="1200">
              <a:solidFill>
                <a:schemeClr val="tx1"/>
              </a:solidFill>
              <a:latin typeface="+mn-lt"/>
              <a:ea typeface="+mn-ea"/>
              <a:cs typeface="+mn-cs"/>
            </a:endParaRPr>
          </a:p>
          <a:p>
            <a:pPr marL="222885" indent="-222885" defTabSz="713232">
              <a:spcAft>
                <a:spcPts val="600"/>
              </a:spcAft>
              <a:buFont typeface="Arial" panose="020B0604020202020204" pitchFamily="34" charset="0"/>
              <a:buChar char="•"/>
            </a:pPr>
            <a:r>
              <a:rPr lang="en-GB" sz="1404" kern="1200">
                <a:solidFill>
                  <a:schemeClr val="tx1"/>
                </a:solidFill>
                <a:latin typeface="+mn-lt"/>
                <a:ea typeface="+mn-ea"/>
                <a:cs typeface="+mn-cs"/>
              </a:rPr>
              <a:t>different gene annotations working in different environments. This does not happen working in containers</a:t>
            </a:r>
            <a:endParaRPr lang="en-DK"/>
          </a:p>
        </p:txBody>
      </p:sp>
    </p:spTree>
    <p:extLst>
      <p:ext uri="{BB962C8B-B14F-4D97-AF65-F5344CB8AC3E}">
        <p14:creationId xmlns:p14="http://schemas.microsoft.com/office/powerpoint/2010/main" val="302504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752039" y="1844734"/>
            <a:ext cx="6139032" cy="1584266"/>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07472" y="1616455"/>
            <a:ext cx="4045144" cy="4733355"/>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870657"/>
            <a:ext cx="5910517" cy="2031325"/>
          </a:xfrm>
          <a:prstGeom prst="rect">
            <a:avLst/>
          </a:prstGeom>
          <a:noFill/>
        </p:spPr>
        <p:txBody>
          <a:bodyPr wrap="square" rtlCol="0">
            <a:spAutoFit/>
          </a:bodyPr>
          <a:lstStyle/>
          <a:p>
            <a:pPr>
              <a:buFont typeface="Arial" panose="020B0604020202020204" pitchFamily="34" charset="0"/>
              <a:buChar char="•"/>
            </a:pPr>
            <a:endParaRPr lang="en-GB" dirty="0"/>
          </a:p>
          <a:p>
            <a:pPr marL="742950" lvl="1" indent="-285750">
              <a:buFont typeface="Arial" panose="020B0604020202020204" pitchFamily="34" charset="0"/>
              <a:buChar char="•"/>
            </a:pPr>
            <a:r>
              <a:rPr lang="en-GB" dirty="0"/>
              <a:t>28% of all omics software resources are currently not accessible through URLs published</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Among the tools found, 49% were difficult to install or could not be installed at all!</a:t>
            </a:r>
          </a:p>
          <a:p>
            <a:endParaRPr lang="en-DK" dirty="0"/>
          </a:p>
        </p:txBody>
      </p:sp>
    </p:spTree>
    <p:extLst>
      <p:ext uri="{BB962C8B-B14F-4D97-AF65-F5344CB8AC3E}">
        <p14:creationId xmlns:p14="http://schemas.microsoft.com/office/powerpoint/2010/main" val="302777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667723" y="3001476"/>
            <a:ext cx="6403502" cy="1477328"/>
          </a:xfrm>
          <a:prstGeom prst="rect">
            <a:avLst/>
          </a:prstGeom>
          <a:noFill/>
        </p:spPr>
        <p:txBody>
          <a:bodyPr wrap="square" rtlCol="0">
            <a:spAutoFit/>
          </a:bodyPr>
          <a:lstStyle/>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"First we tried to rerun the analysis with the code and the data provided by the authors. Second we reimplemented the whole method in a python package.."</a:t>
            </a:r>
          </a:p>
          <a:p>
            <a:endParaRPr lang="en-DK"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6224037" y="1663769"/>
            <a:ext cx="5423906" cy="1294244"/>
          </a:xfrm>
          <a:prstGeom prst="rect">
            <a:avLst/>
          </a:prstGeom>
        </p:spPr>
      </p:pic>
      <p:sp>
        <p:nvSpPr>
          <p:cNvPr id="9" name="TextBox 8">
            <a:extLst>
              <a:ext uri="{FF2B5EF4-FFF2-40B4-BE49-F238E27FC236}">
                <a16:creationId xmlns:a16="http://schemas.microsoft.com/office/drawing/2014/main" id="{4E9A794A-46AC-38C7-EA70-4664D6133E50}"/>
              </a:ext>
            </a:extLst>
          </p:cNvPr>
          <p:cNvSpPr txBox="1"/>
          <p:nvPr/>
        </p:nvSpPr>
        <p:spPr>
          <a:xfrm>
            <a:off x="6363521" y="5003440"/>
            <a:ext cx="5423906" cy="1200329"/>
          </a:xfrm>
          <a:prstGeom prst="rect">
            <a:avLst/>
          </a:prstGeom>
          <a:noFill/>
        </p:spPr>
        <p:txBody>
          <a:bodyPr wrap="square" rtlCol="0">
            <a:spAutoFit/>
          </a:bodyPr>
          <a:lstStyle/>
          <a:p>
            <a:r>
              <a:rPr lang="en-DK" dirty="0"/>
              <a:t>If you could use a tool to download, organize and orchestrate all these software / params / versions, etc… and achieverepeatable and reproducible results wouldn’t you use it?</a:t>
            </a:r>
          </a:p>
        </p:txBody>
      </p:sp>
    </p:spTree>
    <p:extLst>
      <p:ext uri="{BB962C8B-B14F-4D97-AF65-F5344CB8AC3E}">
        <p14:creationId xmlns:p14="http://schemas.microsoft.com/office/powerpoint/2010/main" val="238936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2944898" y="1749116"/>
            <a:ext cx="5848228" cy="919291"/>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a:t>
            </a:r>
            <a:r>
              <a:rPr lang="en-GB" sz="1458" b="1" kern="1200" dirty="0">
                <a:solidFill>
                  <a:schemeClr val="tx1"/>
                </a:solidFill>
                <a:latin typeface="Inter"/>
                <a:ea typeface="+mn-ea"/>
                <a:cs typeface="+mn-cs"/>
              </a:rPr>
              <a:t>software</a:t>
            </a:r>
            <a:r>
              <a:rPr lang="en-GB" sz="1458" kern="1200" dirty="0">
                <a:solidFill>
                  <a:schemeClr val="tx1"/>
                </a:solidFill>
                <a:latin typeface="Inter"/>
                <a:ea typeface="+mn-ea"/>
                <a:cs typeface="+mn-cs"/>
              </a:rPr>
              <a:t> - Workflow orchestrator engine </a:t>
            </a:r>
          </a:p>
          <a:p>
            <a:pPr marL="231458" indent="-231458" defTabSz="740664">
              <a:spcAft>
                <a:spcPts val="600"/>
              </a:spcAft>
              <a:buFont typeface="Arial" panose="020B0604020202020204" pitchFamily="34" charset="0"/>
              <a:buChar char="•"/>
            </a:pPr>
            <a:r>
              <a:rPr lang="en-GB" sz="1458" kern="1200" dirty="0" err="1">
                <a:solidFill>
                  <a:schemeClr val="tx1"/>
                </a:solidFill>
                <a:latin typeface="Inter"/>
                <a:ea typeface="+mn-ea"/>
                <a:cs typeface="+mn-cs"/>
              </a:rPr>
              <a:t>Nextflow</a:t>
            </a:r>
            <a:r>
              <a:rPr lang="en-GB" sz="1458" kern="1200" dirty="0">
                <a:solidFill>
                  <a:schemeClr val="tx1"/>
                </a:solidFill>
                <a:latin typeface="Inter"/>
                <a:ea typeface="+mn-ea"/>
                <a:cs typeface="+mn-cs"/>
              </a:rPr>
              <a:t> is a Domain-specific </a:t>
            </a:r>
            <a:r>
              <a:rPr lang="en-GB" sz="1458" b="1" kern="1200" dirty="0">
                <a:solidFill>
                  <a:schemeClr val="tx1"/>
                </a:solidFill>
                <a:latin typeface="Inter"/>
                <a:ea typeface="+mn-ea"/>
                <a:cs typeface="+mn-cs"/>
              </a:rPr>
              <a:t>language</a:t>
            </a:r>
            <a:r>
              <a:rPr lang="en-GB" sz="1458" kern="1200" dirty="0">
                <a:solidFill>
                  <a:schemeClr val="tx1"/>
                </a:solidFill>
                <a:latin typeface="Inter"/>
                <a:ea typeface="+mn-ea"/>
                <a:cs typeface="+mn-cs"/>
              </a:rPr>
              <a:t> (DSL) built on top of Groovy</a:t>
            </a:r>
          </a:p>
          <a:p>
            <a:pPr marL="231458" indent="-231458" defTabSz="740664">
              <a:spcAft>
                <a:spcPts val="600"/>
              </a:spcAft>
              <a:buFont typeface="Arial" panose="020B0604020202020204" pitchFamily="34" charset="0"/>
              <a:buChar char="•"/>
            </a:pPr>
            <a:r>
              <a:rPr lang="en-GB" sz="1458" kern="1200" dirty="0">
                <a:solidFill>
                  <a:schemeClr val="tx1"/>
                </a:solidFill>
                <a:latin typeface="Inter"/>
                <a:ea typeface="+mn-ea"/>
                <a:cs typeface="+mn-cs"/>
              </a:rPr>
              <a:t>It allows </a:t>
            </a:r>
            <a:r>
              <a:rPr lang="en-GB" sz="1458" kern="1200" dirty="0" err="1">
                <a:solidFill>
                  <a:schemeClr val="tx1"/>
                </a:solidFill>
                <a:latin typeface="Inter"/>
                <a:ea typeface="+mn-ea"/>
                <a:cs typeface="+mn-cs"/>
              </a:rPr>
              <a:t>writting</a:t>
            </a:r>
            <a:r>
              <a:rPr lang="en-GB" sz="1458" kern="1200" dirty="0">
                <a:solidFill>
                  <a:schemeClr val="tx1"/>
                </a:solidFill>
                <a:latin typeface="Inter"/>
                <a:ea typeface="+mn-ea"/>
                <a:cs typeface="+mn-cs"/>
              </a:rPr>
              <a:t> data-intensive computational workflows</a:t>
            </a:r>
            <a:endParaRPr lang="en-GB" b="0" i="0" dirty="0">
              <a:effectLst/>
              <a:latin typeface="Inter"/>
            </a:endParaRPr>
          </a:p>
        </p:txBody>
      </p:sp>
      <p:sp>
        <p:nvSpPr>
          <p:cNvPr id="7" name="TextBox 6">
            <a:extLst>
              <a:ext uri="{FF2B5EF4-FFF2-40B4-BE49-F238E27FC236}">
                <a16:creationId xmlns:a16="http://schemas.microsoft.com/office/drawing/2014/main" id="{76C30D52-462C-E443-0832-01511D6E1AC6}"/>
              </a:ext>
            </a:extLst>
          </p:cNvPr>
          <p:cNvSpPr txBox="1"/>
          <p:nvPr/>
        </p:nvSpPr>
        <p:spPr>
          <a:xfrm>
            <a:off x="634403" y="2800064"/>
            <a:ext cx="4745980" cy="4078039"/>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1400" kern="1200" dirty="0" err="1">
                <a:solidFill>
                  <a:schemeClr val="tx1"/>
                </a:solidFill>
                <a:latin typeface="Inter"/>
                <a:ea typeface="+mn-ea"/>
                <a:cs typeface="+mn-cs"/>
              </a:rPr>
              <a:t>Nextflow</a:t>
            </a:r>
            <a:r>
              <a:rPr lang="en-GB" sz="1400" kern="1200" dirty="0">
                <a:solidFill>
                  <a:schemeClr val="tx1"/>
                </a:solidFill>
                <a:latin typeface="Inter"/>
                <a:ea typeface="+mn-ea"/>
                <a:cs typeface="+mn-cs"/>
              </a:rPr>
              <a:t> </a:t>
            </a:r>
            <a:r>
              <a:rPr lang="en-GB" sz="1400" b="1" kern="1200" dirty="0">
                <a:solidFill>
                  <a:schemeClr val="tx1"/>
                </a:solidFill>
                <a:latin typeface="Inter"/>
                <a:ea typeface="+mn-ea"/>
                <a:cs typeface="+mn-cs"/>
              </a:rPr>
              <a:t>workflow</a:t>
            </a:r>
            <a:r>
              <a:rPr lang="en-GB" sz="1400" kern="1200" dirty="0">
                <a:solidFill>
                  <a:schemeClr val="tx1"/>
                </a:solidFill>
                <a:latin typeface="Inter"/>
                <a:ea typeface="+mn-ea"/>
                <a:cs typeface="+mn-cs"/>
              </a:rPr>
              <a:t> is a set of processes communicated by 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Each </a:t>
            </a:r>
            <a:r>
              <a:rPr lang="en-GB" sz="1400" b="1" kern="1200" dirty="0">
                <a:solidFill>
                  <a:schemeClr val="tx1"/>
                </a:solidFill>
                <a:latin typeface="Inter"/>
                <a:ea typeface="+mn-ea"/>
                <a:cs typeface="+mn-cs"/>
              </a:rPr>
              <a:t>process</a:t>
            </a:r>
            <a:r>
              <a:rPr lang="en-GB" sz="1400" kern="1200" dirty="0">
                <a:solidFill>
                  <a:schemeClr val="tx1"/>
                </a:solidFill>
                <a:latin typeface="Inter"/>
                <a:ea typeface="+mn-ea"/>
                <a:cs typeface="+mn-cs"/>
              </a:rPr>
              <a:t> is a special function  that can be written in any language that can be executed by the Linux platform (Bash, R, Python, etc…)</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Processes are executed independently and are isolated from each other, and they can communicate by </a:t>
            </a:r>
            <a:r>
              <a:rPr lang="en-GB" sz="1400" b="1" kern="1200" dirty="0">
                <a:solidFill>
                  <a:schemeClr val="tx1"/>
                </a:solidFill>
                <a:latin typeface="Inter"/>
                <a:ea typeface="+mn-ea"/>
                <a:cs typeface="+mn-cs"/>
              </a:rPr>
              <a:t>channels</a:t>
            </a:r>
          </a:p>
          <a:p>
            <a:pPr marL="231458" indent="-231458" defTabSz="740664">
              <a:spcAft>
                <a:spcPts val="600"/>
              </a:spcAft>
              <a:buFont typeface="Arial" panose="020B0604020202020204" pitchFamily="34" charset="0"/>
              <a:buChar char="•"/>
            </a:pPr>
            <a:endParaRPr lang="en-GB" sz="1400" kern="1200" dirty="0">
              <a:solidFill>
                <a:schemeClr val="tx1"/>
              </a:solidFill>
              <a:latin typeface="Inter"/>
              <a:ea typeface="+mn-ea"/>
              <a:cs typeface="+mn-cs"/>
            </a:endParaRPr>
          </a:p>
          <a:p>
            <a:pPr marL="231458" indent="-231458" defTabSz="740664">
              <a:spcAft>
                <a:spcPts val="600"/>
              </a:spcAft>
              <a:buFont typeface="Arial" panose="020B0604020202020204" pitchFamily="34" charset="0"/>
              <a:buChar char="•"/>
            </a:pPr>
            <a:r>
              <a:rPr lang="en-GB" sz="1400" kern="1200" dirty="0">
                <a:solidFill>
                  <a:schemeClr val="tx1"/>
                </a:solidFill>
                <a:latin typeface="Inter"/>
                <a:ea typeface="+mn-ea"/>
                <a:cs typeface="+mn-cs"/>
              </a:rPr>
              <a:t>Any process can define one or more channels as an input and output. The interaction between these processes, and ultimately the workflow execution flow itself, is implicitly defined by these input and output declarations.</a:t>
            </a:r>
          </a:p>
          <a:p>
            <a:pPr>
              <a:spcAft>
                <a:spcPts val="600"/>
              </a:spcAft>
            </a:pPr>
            <a:endParaRPr lang="en-DK" sz="1400" dirty="0"/>
          </a:p>
        </p:txBody>
      </p:sp>
      <p:pic>
        <p:nvPicPr>
          <p:cNvPr id="8" name="Picture 7" descr="A diagram of data flow&#10;&#10;Description automatically generated">
            <a:extLst>
              <a:ext uri="{FF2B5EF4-FFF2-40B4-BE49-F238E27FC236}">
                <a16:creationId xmlns:a16="http://schemas.microsoft.com/office/drawing/2014/main" id="{6C84C002-0E05-101D-9B54-5851ABFA4B66}"/>
              </a:ext>
            </a:extLst>
          </p:cNvPr>
          <p:cNvPicPr>
            <a:picLocks noChangeAspect="1"/>
          </p:cNvPicPr>
          <p:nvPr/>
        </p:nvPicPr>
        <p:blipFill>
          <a:blip r:embed="rId3"/>
          <a:stretch>
            <a:fillRect/>
          </a:stretch>
        </p:blipFill>
        <p:spPr>
          <a:xfrm>
            <a:off x="5563033" y="3075366"/>
            <a:ext cx="5994564" cy="3061601"/>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Basic concepts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41248" y="1687354"/>
            <a:ext cx="6623824" cy="2031325"/>
          </a:xfrm>
          <a:prstGeom prst="rect">
            <a:avLst/>
          </a:prstGeom>
          <a:noFill/>
        </p:spPr>
        <p:txBody>
          <a:bodyPr wrap="square" rtlCol="0">
            <a:spAutoFit/>
          </a:bodyPr>
          <a:lstStyle/>
          <a:p>
            <a:pPr marL="285750" indent="-285750">
              <a:buFont typeface="Arial" panose="020B0604020202020204" pitchFamily="34" charset="0"/>
              <a:buChar char="•"/>
            </a:pPr>
            <a:r>
              <a:rPr lang="en-GB" b="0" i="0" dirty="0">
                <a:effectLst/>
                <a:latin typeface="Inter"/>
              </a:rPr>
              <a:t>Implicit </a:t>
            </a:r>
            <a:r>
              <a:rPr lang="en-GB" b="1" i="0" dirty="0">
                <a:effectLst/>
                <a:latin typeface="Inter"/>
              </a:rPr>
              <a:t>parallelism</a:t>
            </a:r>
            <a:r>
              <a:rPr lang="en-GB" b="0" i="0" dirty="0">
                <a:effectLst/>
                <a:latin typeface="Inter"/>
              </a:rPr>
              <a:t> (tasks in a process run in parallel)</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err="1">
                <a:effectLst/>
                <a:latin typeface="Inter"/>
              </a:rPr>
              <a:t>Reentrancy</a:t>
            </a:r>
            <a:r>
              <a:rPr lang="en-GB" b="0" i="0" dirty="0">
                <a:effectLst/>
                <a:latin typeface="Inter"/>
              </a:rPr>
              <a:t> (resume partial runs, do not need to rerun the entire pipeline, using -resume in the </a:t>
            </a:r>
            <a:r>
              <a:rPr lang="en-GB" b="0" i="0" dirty="0" err="1">
                <a:effectLst/>
                <a:latin typeface="Inter"/>
              </a:rPr>
              <a:t>cmd</a:t>
            </a:r>
            <a:r>
              <a:rPr lang="en-GB" b="0" i="0" dirty="0">
                <a:effectLst/>
                <a:latin typeface="Inter"/>
              </a:rPr>
              <a:t> line)</a:t>
            </a:r>
          </a:p>
          <a:p>
            <a:pPr marL="285750" indent="-285750">
              <a:buFont typeface="Arial" panose="020B0604020202020204" pitchFamily="34" charset="0"/>
              <a:buChar char="•"/>
            </a:pPr>
            <a:endParaRPr lang="en-GB" b="0" i="0" dirty="0">
              <a:effectLst/>
              <a:latin typeface="Inter"/>
            </a:endParaRPr>
          </a:p>
          <a:p>
            <a:pPr marL="285750" indent="-285750">
              <a:buFont typeface="Arial" panose="020B0604020202020204" pitchFamily="34" charset="0"/>
              <a:buChar char="•"/>
            </a:pPr>
            <a:r>
              <a:rPr lang="en-GB" b="1" i="0" dirty="0">
                <a:effectLst/>
                <a:latin typeface="Inter"/>
              </a:rPr>
              <a:t>Reusability</a:t>
            </a:r>
            <a:r>
              <a:rPr lang="en-GB" b="0" i="0" dirty="0">
                <a:effectLst/>
                <a:latin typeface="Inter"/>
              </a:rPr>
              <a:t> (use different modules, </a:t>
            </a:r>
            <a:r>
              <a:rPr lang="en-GB" b="0" i="0" dirty="0" err="1">
                <a:effectLst/>
                <a:latin typeface="Inter"/>
              </a:rPr>
              <a:t>subworkflows</a:t>
            </a:r>
            <a:r>
              <a:rPr lang="en-GB" b="0" i="0" dirty="0">
                <a:effectLst/>
                <a:latin typeface="Inter"/>
              </a:rPr>
              <a:t>, </a:t>
            </a:r>
            <a:r>
              <a:rPr lang="en-GB" dirty="0">
                <a:latin typeface="Inter"/>
              </a:rPr>
              <a:t>written and </a:t>
            </a:r>
            <a:r>
              <a:rPr lang="en-GB" b="0" i="0" dirty="0">
                <a:effectLst/>
                <a:latin typeface="Inter"/>
              </a:rPr>
              <a:t>containerized </a:t>
            </a:r>
            <a:r>
              <a:rPr lang="en-GB" dirty="0">
                <a:latin typeface="Inter"/>
              </a:rPr>
              <a:t>by the </a:t>
            </a:r>
            <a:r>
              <a:rPr lang="en-GB" dirty="0" err="1">
                <a:latin typeface="Inter"/>
              </a:rPr>
              <a:t>Nextflow</a:t>
            </a:r>
            <a:r>
              <a:rPr lang="en-GB" dirty="0">
                <a:latin typeface="Inter"/>
              </a:rPr>
              <a:t> community</a:t>
            </a:r>
            <a:r>
              <a:rPr lang="en-GB" b="0" i="0" dirty="0">
                <a:effectLst/>
                <a:latin typeface="Inter"/>
              </a:rPr>
              <a:t>)</a:t>
            </a:r>
          </a:p>
        </p:txBody>
      </p:sp>
      <p:pic>
        <p:nvPicPr>
          <p:cNvPr id="5" name="Picture 4" descr="A diagram of data flow&#10;&#10;Description automatically generated">
            <a:extLst>
              <a:ext uri="{FF2B5EF4-FFF2-40B4-BE49-F238E27FC236}">
                <a16:creationId xmlns:a16="http://schemas.microsoft.com/office/drawing/2014/main" id="{F18B9BB5-4588-F33E-7DC0-AB9A1ABFB2CA}"/>
              </a:ext>
            </a:extLst>
          </p:cNvPr>
          <p:cNvPicPr>
            <a:picLocks noChangeAspect="1"/>
          </p:cNvPicPr>
          <p:nvPr/>
        </p:nvPicPr>
        <p:blipFill>
          <a:blip r:embed="rId3"/>
          <a:stretch>
            <a:fillRect/>
          </a:stretch>
        </p:blipFill>
        <p:spPr>
          <a:xfrm>
            <a:off x="8146949" y="1749116"/>
            <a:ext cx="3170596" cy="1619317"/>
          </a:xfrm>
          <a:prstGeom prst="rect">
            <a:avLst/>
          </a:prstGeom>
        </p:spPr>
      </p:pic>
      <p:pic>
        <p:nvPicPr>
          <p:cNvPr id="9" name="Picture 8" descr="A close-up of a card&#10;&#10;Description automatically generated">
            <a:extLst>
              <a:ext uri="{FF2B5EF4-FFF2-40B4-BE49-F238E27FC236}">
                <a16:creationId xmlns:a16="http://schemas.microsoft.com/office/drawing/2014/main" id="{F6BE1882-A7D7-1DD0-A1E1-6C82ABC075AF}"/>
              </a:ext>
            </a:extLst>
          </p:cNvPr>
          <p:cNvPicPr>
            <a:picLocks noChangeAspect="1"/>
          </p:cNvPicPr>
          <p:nvPr/>
        </p:nvPicPr>
        <p:blipFill>
          <a:blip r:embed="rId4"/>
          <a:stretch>
            <a:fillRect/>
          </a:stretch>
        </p:blipFill>
        <p:spPr>
          <a:xfrm>
            <a:off x="5705878" y="3785285"/>
            <a:ext cx="6289810" cy="3031405"/>
          </a:xfrm>
          <a:prstGeom prst="rect">
            <a:avLst/>
          </a:prstGeom>
        </p:spPr>
      </p:pic>
      <p:sp>
        <p:nvSpPr>
          <p:cNvPr id="10" name="TextBox 9">
            <a:extLst>
              <a:ext uri="{FF2B5EF4-FFF2-40B4-BE49-F238E27FC236}">
                <a16:creationId xmlns:a16="http://schemas.microsoft.com/office/drawing/2014/main" id="{9677B194-2179-220A-B952-B44629456D96}"/>
              </a:ext>
            </a:extLst>
          </p:cNvPr>
          <p:cNvSpPr txBox="1"/>
          <p:nvPr/>
        </p:nvSpPr>
        <p:spPr>
          <a:xfrm>
            <a:off x="841248" y="4059245"/>
            <a:ext cx="4691647" cy="2585323"/>
          </a:xfrm>
          <a:prstGeom prst="rect">
            <a:avLst/>
          </a:prstGeom>
          <a:noFill/>
        </p:spPr>
        <p:txBody>
          <a:bodyPr wrap="square" rtlCol="0">
            <a:spAutoFit/>
          </a:bodyPr>
          <a:lstStyle/>
          <a:p>
            <a:pPr marL="285750" indent="-285750">
              <a:buFont typeface="Arial" panose="020B0604020202020204" pitchFamily="34" charset="0"/>
              <a:buChar char="•"/>
            </a:pPr>
            <a:r>
              <a:rPr lang="en-GB" dirty="0" err="1"/>
              <a:t>Nextflow</a:t>
            </a:r>
            <a:r>
              <a:rPr lang="en-GB" dirty="0"/>
              <a:t> works with all main languages and version control providers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Regarding software environments where to execute the code it works with most of the container solutions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Same thing for computing environments</a:t>
            </a:r>
          </a:p>
          <a:p>
            <a:pPr marL="285750" indent="-285750">
              <a:buFont typeface="Arial" panose="020B0604020202020204" pitchFamily="34" charset="0"/>
              <a:buChar char="•"/>
            </a:pPr>
            <a:endParaRPr lang="en-DK" dirty="0"/>
          </a:p>
        </p:txBody>
      </p:sp>
      <p:sp>
        <p:nvSpPr>
          <p:cNvPr id="11" name="TextBox 10">
            <a:extLst>
              <a:ext uri="{FF2B5EF4-FFF2-40B4-BE49-F238E27FC236}">
                <a16:creationId xmlns:a16="http://schemas.microsoft.com/office/drawing/2014/main" id="{B9639791-1ED1-A453-59AF-A80790C12460}"/>
              </a:ext>
            </a:extLst>
          </p:cNvPr>
          <p:cNvSpPr txBox="1"/>
          <p:nvPr/>
        </p:nvSpPr>
        <p:spPr>
          <a:xfrm>
            <a:off x="5659384" y="3718679"/>
            <a:ext cx="1475764" cy="369332"/>
          </a:xfrm>
          <a:prstGeom prst="rect">
            <a:avLst/>
          </a:prstGeom>
          <a:noFill/>
        </p:spPr>
        <p:txBody>
          <a:bodyPr wrap="square" rtlCol="0">
            <a:spAutoFit/>
          </a:bodyPr>
          <a:lstStyle/>
          <a:p>
            <a:r>
              <a:rPr lang="en-DK" dirty="0">
                <a:solidFill>
                  <a:schemeClr val="accent2"/>
                </a:solidFill>
              </a:rPr>
              <a:t>Languages</a:t>
            </a:r>
          </a:p>
        </p:txBody>
      </p:sp>
      <p:sp>
        <p:nvSpPr>
          <p:cNvPr id="12" name="TextBox 11">
            <a:extLst>
              <a:ext uri="{FF2B5EF4-FFF2-40B4-BE49-F238E27FC236}">
                <a16:creationId xmlns:a16="http://schemas.microsoft.com/office/drawing/2014/main" id="{1D89016B-5BD4-02F6-DC75-52327E561D24}"/>
              </a:ext>
            </a:extLst>
          </p:cNvPr>
          <p:cNvSpPr txBox="1"/>
          <p:nvPr/>
        </p:nvSpPr>
        <p:spPr>
          <a:xfrm>
            <a:off x="9732247" y="4211326"/>
            <a:ext cx="1475764" cy="369332"/>
          </a:xfrm>
          <a:prstGeom prst="rect">
            <a:avLst/>
          </a:prstGeom>
          <a:noFill/>
        </p:spPr>
        <p:txBody>
          <a:bodyPr wrap="square" rtlCol="0">
            <a:spAutoFit/>
          </a:bodyPr>
          <a:lstStyle/>
          <a:p>
            <a:r>
              <a:rPr lang="en-DK" dirty="0">
                <a:solidFill>
                  <a:schemeClr val="accent2"/>
                </a:solidFill>
              </a:rPr>
              <a:t>Software</a:t>
            </a:r>
          </a:p>
        </p:txBody>
      </p:sp>
      <p:sp>
        <p:nvSpPr>
          <p:cNvPr id="14" name="TextBox 13">
            <a:extLst>
              <a:ext uri="{FF2B5EF4-FFF2-40B4-BE49-F238E27FC236}">
                <a16:creationId xmlns:a16="http://schemas.microsoft.com/office/drawing/2014/main" id="{473BD26B-A7BF-D5A8-272F-8ECD47B12B8C}"/>
              </a:ext>
            </a:extLst>
          </p:cNvPr>
          <p:cNvSpPr txBox="1"/>
          <p:nvPr/>
        </p:nvSpPr>
        <p:spPr>
          <a:xfrm>
            <a:off x="9732247" y="4900660"/>
            <a:ext cx="1475764" cy="369332"/>
          </a:xfrm>
          <a:prstGeom prst="rect">
            <a:avLst/>
          </a:prstGeom>
          <a:noFill/>
        </p:spPr>
        <p:txBody>
          <a:bodyPr wrap="square" rtlCol="0">
            <a:spAutoFit/>
          </a:bodyPr>
          <a:lstStyle/>
          <a:p>
            <a:r>
              <a:rPr lang="en-DK" dirty="0">
                <a:solidFill>
                  <a:schemeClr val="accent2"/>
                </a:solidFill>
              </a:rPr>
              <a:t>Compute</a:t>
            </a:r>
          </a:p>
        </p:txBody>
      </p:sp>
    </p:spTree>
    <p:extLst>
      <p:ext uri="{BB962C8B-B14F-4D97-AF65-F5344CB8AC3E}">
        <p14:creationId xmlns:p14="http://schemas.microsoft.com/office/powerpoint/2010/main" val="4187400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b="0" i="0" kern="1200">
                <a:solidFill>
                  <a:srgbClr val="FFFFFF"/>
                </a:solidFill>
                <a:effectLst/>
                <a:latin typeface="+mj-lt"/>
                <a:ea typeface="+mj-ea"/>
                <a:cs typeface="+mj-cs"/>
              </a:rPr>
              <a:t>Nextflow’s core features</a:t>
            </a:r>
            <a:endParaRPr lang="en-US" kern="120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5595268" y="1803688"/>
            <a:ext cx="5536397" cy="3935281"/>
          </a:xfrm>
          <a:prstGeom prst="rect">
            <a:avLst/>
          </a:prstGeom>
        </p:spPr>
        <p:txBody>
          <a:bodyPr vert="horz" lIns="91440" tIns="45720" rIns="91440" bIns="45720" rtlCol="0">
            <a:normAutofit/>
          </a:bodyPr>
          <a:lstStyle/>
          <a:p>
            <a:pPr marL="742950" lvl="1" indent="-228600">
              <a:lnSpc>
                <a:spcPct val="90000"/>
              </a:lnSpc>
              <a:spcAft>
                <a:spcPts val="600"/>
              </a:spcAft>
              <a:buFont typeface="Arial" panose="020B0604020202020204" pitchFamily="34" charset="0"/>
              <a:buChar char="•"/>
            </a:pPr>
            <a:r>
              <a:rPr lang="en-US" b="1" i="0" dirty="0">
                <a:effectLst/>
              </a:rPr>
              <a:t>Reproducible</a:t>
            </a:r>
            <a:r>
              <a:rPr lang="en-US" b="0" i="0" dirty="0">
                <a:effectLst/>
              </a:rPr>
              <a:t> between runs: all packages downloaded, organized in containers, control over computing environment,…</a:t>
            </a:r>
          </a:p>
          <a:p>
            <a:pPr marL="742950" lvl="1" indent="-228600">
              <a:lnSpc>
                <a:spcPct val="90000"/>
              </a:lnSpc>
              <a:spcAft>
                <a:spcPts val="600"/>
              </a:spcAft>
              <a:buFont typeface="Arial" panose="020B0604020202020204" pitchFamily="34" charset="0"/>
              <a:buChar char="•"/>
            </a:pPr>
            <a:endParaRPr lang="en-US" b="0" i="0" dirty="0">
              <a:effectLst/>
            </a:endParaRPr>
          </a:p>
          <a:p>
            <a:pPr marL="742950" lvl="1" indent="-228600">
              <a:lnSpc>
                <a:spcPct val="90000"/>
              </a:lnSpc>
              <a:spcAft>
                <a:spcPts val="600"/>
              </a:spcAft>
              <a:buFont typeface="Arial" panose="020B0604020202020204" pitchFamily="34" charset="0"/>
              <a:buChar char="•"/>
            </a:pPr>
            <a:r>
              <a:rPr lang="en-US" b="1" dirty="0"/>
              <a:t>Portable</a:t>
            </a:r>
            <a:r>
              <a:rPr lang="en-US" dirty="0"/>
              <a:t> between systems: write it in your laptop and can run everywhere</a:t>
            </a:r>
          </a:p>
          <a:p>
            <a:pPr marL="742950" lvl="1" indent="-228600">
              <a:lnSpc>
                <a:spcPct val="90000"/>
              </a:lnSpc>
              <a:spcAft>
                <a:spcPts val="600"/>
              </a:spcAft>
              <a:buFont typeface="Arial" panose="020B0604020202020204" pitchFamily="34" charset="0"/>
              <a:buChar char="•"/>
            </a:pPr>
            <a:endParaRPr lang="en-US" b="0" i="0" dirty="0">
              <a:effectLst/>
            </a:endParaRPr>
          </a:p>
          <a:p>
            <a:pPr marL="742950" lvl="1" indent="-228600">
              <a:lnSpc>
                <a:spcPct val="90000"/>
              </a:lnSpc>
              <a:spcAft>
                <a:spcPts val="600"/>
              </a:spcAft>
              <a:buFont typeface="Arial" panose="020B0604020202020204" pitchFamily="34" charset="0"/>
              <a:buChar char="•"/>
            </a:pPr>
            <a:r>
              <a:rPr lang="en-US" b="1" i="0" dirty="0">
                <a:effectLst/>
              </a:rPr>
              <a:t>Scalable</a:t>
            </a:r>
            <a:r>
              <a:rPr lang="en-US" b="0" i="0" dirty="0">
                <a:effectLst/>
              </a:rPr>
              <a:t> everywhere with implicit parallelism, can be run for 10 or thousands of samples</a:t>
            </a:r>
          </a:p>
          <a:p>
            <a:pPr marL="742950" lvl="1" indent="-228600">
              <a:lnSpc>
                <a:spcPct val="90000"/>
              </a:lnSpc>
              <a:spcAft>
                <a:spcPts val="600"/>
              </a:spcAft>
              <a:buFont typeface="Arial" panose="020B0604020202020204" pitchFamily="34" charset="0"/>
              <a:buChar char="•"/>
            </a:pPr>
            <a:endParaRPr lang="en-US" b="0" i="0" dirty="0">
              <a:effectLst/>
            </a:endParaRPr>
          </a:p>
          <a:p>
            <a:pPr marL="742950" lvl="1" indent="-228600">
              <a:lnSpc>
                <a:spcPct val="90000"/>
              </a:lnSpc>
              <a:spcAft>
                <a:spcPts val="600"/>
              </a:spcAft>
              <a:buFont typeface="Arial" panose="020B0604020202020204" pitchFamily="34" charset="0"/>
              <a:buChar char="•"/>
            </a:pPr>
            <a:r>
              <a:rPr lang="en-US" b="1" i="0" dirty="0">
                <a:effectLst/>
              </a:rPr>
              <a:t>Integration</a:t>
            </a:r>
            <a:r>
              <a:rPr lang="en-US"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245848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47669</TotalTime>
  <Words>1259</Words>
  <Application>Microsoft Macintosh PowerPoint</Application>
  <PresentationFormat>Widescreen</PresentationFormat>
  <Paragraphs>99</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Harding</vt:lpstr>
      <vt:lpstr>Inter</vt:lpstr>
      <vt:lpstr>Wingdings</vt:lpstr>
      <vt:lpstr>Office Theme</vt:lpstr>
      <vt:lpstr>Introduction to Nextflow</vt:lpstr>
      <vt:lpstr>Outline</vt:lpstr>
      <vt:lpstr>Behind Nextflow</vt:lpstr>
      <vt:lpstr>Why do we need a Community effort?</vt:lpstr>
      <vt:lpstr>Why do we need a Community effort?</vt:lpstr>
      <vt:lpstr>Why do we need a Community effort?</vt:lpstr>
      <vt:lpstr>Nextflow – Basic concepts</vt:lpstr>
      <vt:lpstr>Nextflow – Basic concepts</vt:lpstr>
      <vt:lpstr>Nextflow’s core features</vt:lpstr>
      <vt:lpstr>A Nextflow script</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28</cp:revision>
  <dcterms:created xsi:type="dcterms:W3CDTF">2024-01-04T09:01:32Z</dcterms:created>
  <dcterms:modified xsi:type="dcterms:W3CDTF">2024-10-25T22:31:28Z</dcterms:modified>
</cp:coreProperties>
</file>